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</p:sldMasterIdLst>
  <p:notesMasterIdLst>
    <p:notesMasterId r:id="rId52"/>
  </p:notesMasterIdLst>
  <p:sldIdLst>
    <p:sldId id="264" r:id="rId4"/>
    <p:sldId id="328" r:id="rId5"/>
    <p:sldId id="324" r:id="rId6"/>
    <p:sldId id="259" r:id="rId7"/>
    <p:sldId id="330" r:id="rId8"/>
    <p:sldId id="260" r:id="rId9"/>
    <p:sldId id="268" r:id="rId10"/>
    <p:sldId id="316" r:id="rId11"/>
    <p:sldId id="265" r:id="rId12"/>
    <p:sldId id="267" r:id="rId13"/>
    <p:sldId id="293" r:id="rId14"/>
    <p:sldId id="294" r:id="rId15"/>
    <p:sldId id="313" r:id="rId16"/>
    <p:sldId id="318" r:id="rId17"/>
    <p:sldId id="329" r:id="rId18"/>
    <p:sldId id="270" r:id="rId19"/>
    <p:sldId id="287" r:id="rId20"/>
    <p:sldId id="289" r:id="rId21"/>
    <p:sldId id="291" r:id="rId22"/>
    <p:sldId id="288" r:id="rId23"/>
    <p:sldId id="326" r:id="rId24"/>
    <p:sldId id="315" r:id="rId25"/>
    <p:sldId id="319" r:id="rId26"/>
    <p:sldId id="271" r:id="rId27"/>
    <p:sldId id="317" r:id="rId28"/>
    <p:sldId id="262" r:id="rId29"/>
    <p:sldId id="273" r:id="rId30"/>
    <p:sldId id="272" r:id="rId31"/>
    <p:sldId id="274" r:id="rId32"/>
    <p:sldId id="327" r:id="rId33"/>
    <p:sldId id="297" r:id="rId34"/>
    <p:sldId id="298" r:id="rId35"/>
    <p:sldId id="299" r:id="rId36"/>
    <p:sldId id="300" r:id="rId37"/>
    <p:sldId id="279" r:id="rId38"/>
    <p:sldId id="301" r:id="rId39"/>
    <p:sldId id="310" r:id="rId40"/>
    <p:sldId id="275" r:id="rId41"/>
    <p:sldId id="276" r:id="rId42"/>
    <p:sldId id="314" r:id="rId43"/>
    <p:sldId id="263" r:id="rId44"/>
    <p:sldId id="305" r:id="rId45"/>
    <p:sldId id="320" r:id="rId46"/>
    <p:sldId id="306" r:id="rId47"/>
    <p:sldId id="307" r:id="rId48"/>
    <p:sldId id="311" r:id="rId49"/>
    <p:sldId id="321" r:id="rId50"/>
    <p:sldId id="312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65734-7682-4099-8D93-081236F03C74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A3DB-0844-4274-B790-1F6C4EAEE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60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DCD2473-788F-43AB-951E-2E37CB97E038}" type="slidenum">
              <a:rPr lang="hu-HU" altLang="hu-HU" smtClean="0"/>
              <a:pPr>
                <a:spcBef>
                  <a:spcPct val="0"/>
                </a:spcBef>
              </a:pPr>
              <a:t>1</a:t>
            </a:fld>
            <a:endParaRPr lang="hu-HU" altLang="hu-H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B9084-3DF7-4918-B2D8-DF4A34D117D1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hu-HU" b="1"/>
              <a:t>Key Concept: </a:t>
            </a:r>
            <a:r>
              <a:rPr lang="en-US" altLang="hu-HU"/>
              <a:t>Commas should be placed between each element within a list.  This placement can help the reader to avoid confusion.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B9084-3DF7-4918-B2D8-DF4A34D117D1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hu-HU" b="1"/>
              <a:t>Key Concept: </a:t>
            </a:r>
            <a:r>
              <a:rPr lang="en-US" altLang="hu-HU"/>
              <a:t>Commas should be placed between each element within a list.  This placement can help the reader to avoid confusion.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361C584-8356-4AB9-9C5D-3BA29F7686CD}" type="slidenum">
              <a:rPr lang="hu-HU" altLang="hu-HU" smtClean="0"/>
              <a:pPr>
                <a:spcBef>
                  <a:spcPct val="0"/>
                </a:spcBef>
              </a:pPr>
              <a:t>47</a:t>
            </a:fld>
            <a:endParaRPr lang="hu-HU" altLang="hu-H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93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76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02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173684-8650-45B9-B47A-3D8FED029F3E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3558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494D00-5F77-4613-A12B-FEC569B5F77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366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6090-A7C6-4C88-B6B0-381A90F827E0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EA70-9393-4C24-B828-6BF1A2EA3166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9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1BB2-C60D-4286-B9FB-42E8FE3A7819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6252" y="1600204"/>
            <a:ext cx="4210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38700" y="1600204"/>
            <a:ext cx="4210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C862-BD15-4BEE-A496-33F76AE15A17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4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83C9-6BF8-4C6F-9C87-0C3905A4419B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61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FB71-C099-4A83-AA42-7C1A3E88FACE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8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99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897-7247-4FCC-B6A8-794D0CEA60AD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9F1E-DEB6-49CA-BF79-09FDAB343E7C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F817-AD98-4DCD-91E1-D0538602E33E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4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8AC2-902F-43B4-AA79-9747D1A7079D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0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05627" y="274642"/>
            <a:ext cx="2143125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76250" y="274642"/>
            <a:ext cx="6276975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D6EE-285A-46B4-A3CC-FABF730EB6F2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03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6090-A7C6-4C88-B6B0-381A90F827E0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3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EA70-9393-4C24-B828-6BF1A2EA3166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7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1BB2-C60D-4286-B9FB-42E8FE3A7819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50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6254" y="1600206"/>
            <a:ext cx="4210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38700" y="1600206"/>
            <a:ext cx="4210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C862-BD15-4BEE-A496-33F76AE15A17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24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83C9-6BF8-4C6F-9C87-0C3905A4419B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321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FB71-C099-4A83-AA42-7C1A3E88FACE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56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897-7247-4FCC-B6A8-794D0CEA60AD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48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9F1E-DEB6-49CA-BF79-09FDAB343E7C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6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F817-AD98-4DCD-91E1-D0538602E33E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1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8AC2-902F-43B4-AA79-9747D1A7079D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96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05629" y="274646"/>
            <a:ext cx="2143125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76250" y="274646"/>
            <a:ext cx="6276975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D6EE-285A-46B4-A3CC-FABF730EB6F2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84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48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2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3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69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04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59DB-364B-4F5D-9D91-6F32C04FB3AE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C2C8-658C-432B-A4CB-CAF98AA386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3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96EACB-8A0E-4AFB-BEC9-E18AC760D072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96EACB-8A0E-4AFB-BEC9-E18AC760D072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.garretson.info/PunctuationChecker" TargetMode="External"/><Relationship Id="rId2" Type="http://schemas.openxmlformats.org/officeDocument/2006/relationships/hyperlink" Target="https://owl.english.purdue.edu/ow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ionalpunctuationda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672" y="981078"/>
            <a:ext cx="5181600" cy="1655763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hu-HU" altLang="hu-HU" sz="4800" dirty="0" err="1"/>
              <a:t>Punctuation</a:t>
            </a:r>
            <a:endParaRPr lang="en-US" altLang="hu-HU" sz="4800" dirty="0"/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493776" y="3429006"/>
            <a:ext cx="345643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Kiszely Zoltán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BME GTK INYK</a:t>
            </a:r>
            <a:endParaRPr lang="en-US" altLang="hu-HU" sz="2400"/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626364" y="5013332"/>
            <a:ext cx="345643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20 </a:t>
            </a:r>
            <a:r>
              <a:rPr lang="hu-HU" altLang="hu-HU" sz="2400" dirty="0" err="1"/>
              <a:t>March</a:t>
            </a:r>
            <a:r>
              <a:rPr lang="hu-HU" altLang="hu-HU" sz="2400" dirty="0"/>
              <a:t> 2018</a:t>
            </a:r>
            <a:endParaRPr lang="en-US" alt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9" y="3140968"/>
            <a:ext cx="4354637" cy="256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6011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81200"/>
            <a:ext cx="7848872" cy="4184104"/>
          </a:xfrm>
        </p:spPr>
        <p:txBody>
          <a:bodyPr>
            <a:normAutofit fontScale="85000" lnSpcReduction="20000"/>
          </a:bodyPr>
          <a:lstStyle/>
          <a:p>
            <a:r>
              <a:rPr lang="hu-HU" altLang="hu-HU" dirty="0" err="1"/>
              <a:t>Christina</a:t>
            </a:r>
            <a:r>
              <a:rPr lang="hu-HU" altLang="hu-HU" dirty="0"/>
              <a:t> </a:t>
            </a:r>
            <a:r>
              <a:rPr lang="en-US" altLang="hu-HU" dirty="0"/>
              <a:t>brushed her hair put on her pajamas and went to bed.</a:t>
            </a:r>
            <a:r>
              <a:rPr lang="hu-HU" alt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altLang="hu-HU" dirty="0"/>
          </a:p>
          <a:p>
            <a:r>
              <a:rPr lang="en-US" altLang="hu-HU" dirty="0"/>
              <a:t>Christina brushed her </a:t>
            </a:r>
            <a:r>
              <a:rPr lang="en-US" altLang="hu-HU" dirty="0">
                <a:solidFill>
                  <a:srgbClr val="FF0000"/>
                </a:solidFill>
              </a:rPr>
              <a:t>hair,</a:t>
            </a:r>
            <a:r>
              <a:rPr lang="en-US" altLang="hu-HU" dirty="0"/>
              <a:t> put on her </a:t>
            </a:r>
            <a:r>
              <a:rPr lang="en-US" altLang="hu-HU" dirty="0">
                <a:solidFill>
                  <a:srgbClr val="FF0000"/>
                </a:solidFill>
              </a:rPr>
              <a:t>pajamas</a:t>
            </a:r>
            <a:r>
              <a:rPr lang="hu-HU" altLang="hu-HU" dirty="0">
                <a:solidFill>
                  <a:srgbClr val="FF0000"/>
                </a:solidFill>
              </a:rPr>
              <a:t>(</a:t>
            </a:r>
            <a:r>
              <a:rPr lang="en-US" altLang="hu-HU" dirty="0">
                <a:solidFill>
                  <a:srgbClr val="FF0000"/>
                </a:solidFill>
              </a:rPr>
              <a:t>,</a:t>
            </a:r>
            <a:r>
              <a:rPr lang="hu-HU" altLang="hu-HU" dirty="0">
                <a:solidFill>
                  <a:srgbClr val="FF0000"/>
                </a:solidFill>
              </a:rPr>
              <a:t>)</a:t>
            </a:r>
            <a:r>
              <a:rPr lang="en-US" altLang="hu-HU" dirty="0">
                <a:solidFill>
                  <a:srgbClr val="FF0000"/>
                </a:solidFill>
              </a:rPr>
              <a:t> </a:t>
            </a:r>
            <a:r>
              <a:rPr lang="en-US" altLang="hu-HU" dirty="0"/>
              <a:t>and went to bed.</a:t>
            </a:r>
            <a:r>
              <a:rPr lang="hu-HU" alt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altLang="hu-HU" dirty="0"/>
          </a:p>
          <a:p>
            <a:endParaRPr lang="en-US" altLang="hu-HU" dirty="0"/>
          </a:p>
          <a:p>
            <a:r>
              <a:rPr lang="en-US" altLang="hu-HU" dirty="0"/>
              <a:t>She fell asleep and dreamed that she was a princess she kissed a frog and she rescued her prince.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altLang="hu-HU" dirty="0"/>
          </a:p>
          <a:p>
            <a:r>
              <a:rPr lang="en-US" altLang="hu-HU" dirty="0"/>
              <a:t>She fell asleep and dreamed that she was a </a:t>
            </a:r>
            <a:r>
              <a:rPr lang="en-US" altLang="hu-HU" dirty="0">
                <a:solidFill>
                  <a:srgbClr val="FF0000"/>
                </a:solidFill>
              </a:rPr>
              <a:t>princess</a:t>
            </a:r>
            <a:r>
              <a:rPr lang="en-US" altLang="hu-HU" sz="3600" dirty="0">
                <a:solidFill>
                  <a:srgbClr val="FF0000"/>
                </a:solidFill>
              </a:rPr>
              <a:t>, </a:t>
            </a:r>
            <a:r>
              <a:rPr lang="en-US" altLang="hu-HU" dirty="0"/>
              <a:t>she kissed a </a:t>
            </a:r>
            <a:r>
              <a:rPr lang="en-US" altLang="hu-HU" dirty="0">
                <a:solidFill>
                  <a:srgbClr val="FF0000"/>
                </a:solidFill>
              </a:rPr>
              <a:t>frog</a:t>
            </a:r>
            <a:r>
              <a:rPr lang="hu-HU" altLang="hu-HU" dirty="0">
                <a:solidFill>
                  <a:srgbClr val="FF0000"/>
                </a:solidFill>
              </a:rPr>
              <a:t>(</a:t>
            </a:r>
            <a:r>
              <a:rPr lang="en-US" altLang="hu-HU" sz="3600" dirty="0">
                <a:solidFill>
                  <a:srgbClr val="FF0000"/>
                </a:solidFill>
              </a:rPr>
              <a:t>,</a:t>
            </a:r>
            <a:r>
              <a:rPr lang="hu-HU" altLang="hu-HU" sz="3600" dirty="0">
                <a:solidFill>
                  <a:srgbClr val="FF0000"/>
                </a:solidFill>
              </a:rPr>
              <a:t>)</a:t>
            </a:r>
            <a:r>
              <a:rPr lang="en-US" altLang="hu-HU" sz="3600" dirty="0"/>
              <a:t> </a:t>
            </a:r>
            <a:r>
              <a:rPr lang="en-US" altLang="hu-HU" dirty="0"/>
              <a:t>and she rescued</a:t>
            </a:r>
            <a:r>
              <a:rPr lang="hu-HU" altLang="hu-HU" dirty="0"/>
              <a:t> </a:t>
            </a:r>
            <a:r>
              <a:rPr lang="hu-HU" altLang="hu-HU" dirty="0" err="1"/>
              <a:t>her</a:t>
            </a:r>
            <a:r>
              <a:rPr lang="hu-HU" altLang="hu-HU" dirty="0"/>
              <a:t> </a:t>
            </a:r>
            <a:r>
              <a:rPr lang="hu-HU" altLang="hu-HU" dirty="0" err="1"/>
              <a:t>prince</a:t>
            </a:r>
            <a:r>
              <a:rPr lang="hu-HU" altLang="hu-HU" dirty="0"/>
              <a:t>.</a:t>
            </a:r>
            <a:r>
              <a:rPr lang="en-US" alt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altLang="hu-H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hu-HU" altLang="hu-HU" dirty="0"/>
              <a:t>2. </a:t>
            </a:r>
            <a:r>
              <a:rPr lang="en-US" altLang="hu-HU" dirty="0"/>
              <a:t>Commas – in a series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99" y="-11329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569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36537"/>
            <a:ext cx="8028384" cy="1143000"/>
          </a:xfrm>
        </p:spPr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r>
              <a:rPr lang="hu-HU" dirty="0" err="1"/>
              <a:t>subordinate</a:t>
            </a:r>
            <a:r>
              <a:rPr lang="hu-HU" dirty="0"/>
              <a:t> </a:t>
            </a:r>
            <a:r>
              <a:rPr lang="hu-HU" dirty="0" err="1"/>
              <a:t>clauses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If</a:t>
            </a:r>
            <a:r>
              <a:rPr lang="hu-HU" dirty="0"/>
              <a:t> I </a:t>
            </a:r>
            <a:r>
              <a:rPr lang="hu-HU" dirty="0" err="1"/>
              <a:t>bought</a:t>
            </a:r>
            <a:r>
              <a:rPr lang="hu-HU" dirty="0"/>
              <a:t> a </a:t>
            </a:r>
            <a:r>
              <a:rPr lang="hu-HU" dirty="0" err="1"/>
              <a:t>second-hand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car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I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mechanic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r>
              <a:rPr lang="hu-HU" dirty="0" err="1">
                <a:solidFill>
                  <a:srgbClr val="FF0000"/>
                </a:solidFill>
              </a:rPr>
              <a:t>If</a:t>
            </a:r>
            <a:r>
              <a:rPr lang="hu-HU" dirty="0"/>
              <a:t> I </a:t>
            </a:r>
            <a:r>
              <a:rPr lang="hu-HU" dirty="0" err="1"/>
              <a:t>bought</a:t>
            </a:r>
            <a:r>
              <a:rPr lang="hu-HU" dirty="0"/>
              <a:t> a </a:t>
            </a:r>
            <a:r>
              <a:rPr lang="hu-HU" dirty="0" err="1"/>
              <a:t>second-hand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car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/>
              <a:t>I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mechanic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  <a:p>
            <a:r>
              <a:rPr lang="hu-HU" dirty="0"/>
              <a:t>I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mechanic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week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if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I </a:t>
            </a:r>
            <a:r>
              <a:rPr lang="hu-HU" dirty="0" err="1"/>
              <a:t>bought</a:t>
            </a:r>
            <a:r>
              <a:rPr lang="hu-HU" dirty="0"/>
              <a:t> a </a:t>
            </a:r>
            <a:r>
              <a:rPr lang="hu-HU" dirty="0" err="1"/>
              <a:t>second-hand</a:t>
            </a:r>
            <a:r>
              <a:rPr lang="hu-HU" dirty="0"/>
              <a:t> </a:t>
            </a:r>
            <a:r>
              <a:rPr lang="hu-HU" dirty="0" err="1"/>
              <a:t>car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hu-HU" dirty="0"/>
              <a:t>I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mechanic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week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if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I </a:t>
            </a:r>
            <a:r>
              <a:rPr lang="hu-HU" dirty="0" err="1"/>
              <a:t>bought</a:t>
            </a:r>
            <a:r>
              <a:rPr lang="hu-HU" dirty="0"/>
              <a:t> a </a:t>
            </a:r>
            <a:r>
              <a:rPr lang="hu-HU" dirty="0" err="1"/>
              <a:t>second-hand</a:t>
            </a:r>
            <a:r>
              <a:rPr lang="hu-HU" dirty="0"/>
              <a:t> </a:t>
            </a:r>
            <a:r>
              <a:rPr lang="hu-HU" dirty="0" err="1"/>
              <a:t>car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0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399488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r>
              <a:rPr lang="hu-HU" dirty="0" err="1"/>
              <a:t>introductory</a:t>
            </a:r>
            <a:r>
              <a:rPr lang="hu-HU" dirty="0"/>
              <a:t> </a:t>
            </a:r>
            <a:r>
              <a:rPr lang="hu-HU" dirty="0" err="1"/>
              <a:t>elements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Unfortunately we have not fixed it yet.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Unfortunately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/>
              <a:t> we have not fixed it yet.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  <a:p>
            <a:r>
              <a:rPr lang="en-US" dirty="0"/>
              <a:t>In our society we often need a diploma before we are hired for a job.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In our </a:t>
            </a:r>
            <a:r>
              <a:rPr lang="en-US" dirty="0">
                <a:solidFill>
                  <a:srgbClr val="FF0000"/>
                </a:solidFill>
              </a:rPr>
              <a:t>society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we often need a diploma before we are hired for a job.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19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r>
              <a:rPr lang="hu-HU" dirty="0" err="1"/>
              <a:t>parenthetical</a:t>
            </a:r>
            <a:r>
              <a:rPr lang="hu-HU" dirty="0"/>
              <a:t> </a:t>
            </a:r>
            <a:r>
              <a:rPr lang="hu-HU" dirty="0" err="1"/>
              <a:t>expressions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result</a:t>
            </a:r>
            <a:r>
              <a:rPr lang="hu-HU" dirty="0"/>
              <a:t>, </a:t>
            </a:r>
            <a:r>
              <a:rPr lang="hu-HU" dirty="0" err="1"/>
              <a:t>however</a:t>
            </a:r>
            <a:r>
              <a:rPr lang="hu-HU" dirty="0"/>
              <a:t>, of </a:t>
            </a:r>
            <a:r>
              <a:rPr lang="hu-HU" dirty="0" err="1"/>
              <a:t>course</a:t>
            </a:r>
            <a:r>
              <a:rPr lang="hu-HU" dirty="0"/>
              <a:t>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, </a:t>
            </a:r>
            <a:r>
              <a:rPr lang="hu-HU" dirty="0" err="1"/>
              <a:t>therefore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fact</a:t>
            </a:r>
            <a:r>
              <a:rPr lang="hu-HU" dirty="0"/>
              <a:t>, </a:t>
            </a:r>
            <a:r>
              <a:rPr lang="hu-HU" dirty="0" err="1"/>
              <a:t>indeed</a:t>
            </a:r>
            <a:r>
              <a:rPr lang="hu-HU" dirty="0"/>
              <a:t> etc.</a:t>
            </a:r>
          </a:p>
          <a:p>
            <a:endParaRPr lang="hu-HU" dirty="0"/>
          </a:p>
          <a:p>
            <a:r>
              <a:rPr lang="en-US" dirty="0"/>
              <a:t>I do not however remember his name.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en-US" dirty="0"/>
              <a:t>I do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however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remember his name.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endParaRPr lang="hu-HU" dirty="0"/>
          </a:p>
          <a:p>
            <a:r>
              <a:rPr lang="en-US" dirty="0">
                <a:solidFill>
                  <a:srgbClr val="FF0000"/>
                </a:solidFill>
              </a:rPr>
              <a:t>However, </a:t>
            </a:r>
            <a:r>
              <a:rPr lang="en-US" dirty="0"/>
              <a:t>this is not a good idea.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en-US" dirty="0"/>
              <a:t>This is not a good </a:t>
            </a:r>
            <a:r>
              <a:rPr lang="en-US" dirty="0">
                <a:solidFill>
                  <a:srgbClr val="FF0000"/>
                </a:solidFill>
              </a:rPr>
              <a:t>idea, however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pPr marL="0" indent="0" algn="ctr">
              <a:buNone/>
            </a:pPr>
            <a:r>
              <a:rPr lang="hu-HU" dirty="0"/>
              <a:t>BUT</a:t>
            </a:r>
            <a:r>
              <a:rPr lang="en-US" dirty="0"/>
              <a:t> </a:t>
            </a:r>
            <a:endParaRPr lang="hu-HU" dirty="0"/>
          </a:p>
          <a:p>
            <a:r>
              <a:rPr lang="en-US" dirty="0"/>
              <a:t>However hard I tried, I couldn’t catch him.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4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tag </a:t>
            </a:r>
            <a:r>
              <a:rPr lang="hu-HU" dirty="0" err="1"/>
              <a:t>questions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I’m stupid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aren</a:t>
            </a:r>
            <a:r>
              <a:rPr lang="hu-HU" dirty="0">
                <a:solidFill>
                  <a:srgbClr val="FF0000"/>
                </a:solidFill>
              </a:rPr>
              <a:t>’t I</a:t>
            </a:r>
            <a:r>
              <a:rPr lang="hu-HU" dirty="0"/>
              <a:t>?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r>
              <a:rPr lang="hu-HU" dirty="0" err="1"/>
              <a:t>Let</a:t>
            </a:r>
            <a:r>
              <a:rPr lang="hu-HU" dirty="0"/>
              <a:t>’s go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cinema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shall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we</a:t>
            </a:r>
            <a:r>
              <a:rPr lang="hu-HU" dirty="0"/>
              <a:t>?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5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23672" y="115888"/>
            <a:ext cx="8229600" cy="1143000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672" y="1196978"/>
            <a:ext cx="8229600" cy="5516563"/>
          </a:xfrm>
        </p:spPr>
        <p:txBody>
          <a:bodyPr/>
          <a:lstStyle/>
          <a:p>
            <a:pPr>
              <a:defRPr/>
            </a:pPr>
            <a:endParaRPr lang="hu-HU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47763"/>
            <a:ext cx="827881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437" y="237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 err="1"/>
              <a:t>Defining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non-defining</a:t>
            </a:r>
            <a:r>
              <a:rPr lang="hu-HU" dirty="0"/>
              <a:t> </a:t>
            </a:r>
            <a:r>
              <a:rPr lang="hu-HU" dirty="0" err="1"/>
              <a:t>clauses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Donald </a:t>
            </a:r>
            <a:r>
              <a:rPr lang="hu-HU" dirty="0" err="1"/>
              <a:t>Trump</a:t>
            </a:r>
            <a:r>
              <a:rPr lang="hu-HU" dirty="0"/>
              <a:t> </a:t>
            </a:r>
            <a:r>
              <a:rPr lang="en-US" dirty="0"/>
              <a:t>who is the </a:t>
            </a:r>
            <a:r>
              <a:rPr lang="hu-HU" dirty="0" err="1"/>
              <a:t>President</a:t>
            </a:r>
            <a:r>
              <a:rPr lang="en-US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USA</a:t>
            </a:r>
            <a:r>
              <a:rPr lang="en-US" dirty="0"/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hu-HU" dirty="0"/>
              <a:t>Donald </a:t>
            </a:r>
            <a:r>
              <a:rPr lang="hu-HU" dirty="0" err="1">
                <a:solidFill>
                  <a:srgbClr val="FF0000"/>
                </a:solidFill>
              </a:rPr>
              <a:t>Trump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who </a:t>
            </a:r>
            <a:r>
              <a:rPr lang="en-US" dirty="0"/>
              <a:t>is the </a:t>
            </a:r>
            <a:r>
              <a:rPr lang="hu-HU" dirty="0" err="1"/>
              <a:t>President</a:t>
            </a:r>
            <a:r>
              <a:rPr lang="en-US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USA,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hu-HU" dirty="0"/>
              <a:t>Donald </a:t>
            </a:r>
            <a:r>
              <a:rPr lang="hu-HU" dirty="0" err="1"/>
              <a:t>Trump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who is the </a:t>
            </a:r>
            <a:r>
              <a:rPr lang="hu-HU" dirty="0" err="1">
                <a:solidFill>
                  <a:srgbClr val="FF0000"/>
                </a:solidFill>
              </a:rPr>
              <a:t>President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of </a:t>
            </a:r>
            <a:r>
              <a:rPr lang="hu-HU" dirty="0" err="1">
                <a:solidFill>
                  <a:srgbClr val="FF0000"/>
                </a:solidFill>
              </a:rPr>
              <a:t>the</a:t>
            </a:r>
            <a:r>
              <a:rPr lang="hu-HU" dirty="0">
                <a:solidFill>
                  <a:srgbClr val="FF0000"/>
                </a:solidFill>
              </a:rPr>
              <a:t> USA)</a:t>
            </a:r>
            <a:r>
              <a:rPr lang="en-US" dirty="0"/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hu-HU" dirty="0"/>
              <a:t>Donald </a:t>
            </a:r>
            <a:r>
              <a:rPr lang="hu-HU" dirty="0" err="1"/>
              <a:t>Trump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strike="sngStrike" dirty="0">
                <a:solidFill>
                  <a:srgbClr val="FF0000"/>
                </a:solidFill>
              </a:rPr>
              <a:t>who is the </a:t>
            </a:r>
            <a:r>
              <a:rPr lang="hu-HU" strike="sngStrike" dirty="0" err="1">
                <a:solidFill>
                  <a:srgbClr val="FF0000"/>
                </a:solidFill>
              </a:rPr>
              <a:t>President</a:t>
            </a:r>
            <a:r>
              <a:rPr lang="en-US" strike="sngStrike" dirty="0">
                <a:solidFill>
                  <a:srgbClr val="FF0000"/>
                </a:solidFill>
              </a:rPr>
              <a:t> </a:t>
            </a:r>
            <a:r>
              <a:rPr lang="hu-HU" strike="sngStrike" dirty="0">
                <a:solidFill>
                  <a:srgbClr val="FF0000"/>
                </a:solidFill>
              </a:rPr>
              <a:t>of </a:t>
            </a:r>
            <a:r>
              <a:rPr lang="hu-HU" strike="sngStrike" dirty="0" err="1">
                <a:solidFill>
                  <a:srgbClr val="FF0000"/>
                </a:solidFill>
              </a:rPr>
              <a:t>the</a:t>
            </a:r>
            <a:r>
              <a:rPr lang="hu-HU" strike="sngStrike" dirty="0">
                <a:solidFill>
                  <a:srgbClr val="FF0000"/>
                </a:solidFill>
              </a:rPr>
              <a:t> USA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hu-HU" dirty="0"/>
              <a:t>Donald </a:t>
            </a:r>
            <a:r>
              <a:rPr lang="hu-HU" dirty="0" err="1"/>
              <a:t>Trump</a:t>
            </a:r>
            <a:r>
              <a:rPr lang="hu-HU" dirty="0"/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last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1285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926" y="257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 err="1"/>
              <a:t>Defining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non-defining</a:t>
            </a:r>
            <a:r>
              <a:rPr lang="hu-HU" dirty="0"/>
              <a:t> </a:t>
            </a:r>
            <a:r>
              <a:rPr lang="hu-HU" dirty="0" err="1"/>
              <a:t>clauses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>
                <a:solidFill>
                  <a:srgbClr val="FF0000"/>
                </a:solidFill>
              </a:rPr>
              <a:t>man,</a:t>
            </a:r>
            <a:r>
              <a:rPr lang="en-US" dirty="0">
                <a:solidFill>
                  <a:srgbClr val="FF0000"/>
                </a:solidFill>
              </a:rPr>
              <a:t> who </a:t>
            </a:r>
            <a:r>
              <a:rPr lang="en-US" dirty="0"/>
              <a:t>is the </a:t>
            </a:r>
            <a:r>
              <a:rPr lang="hu-HU" dirty="0" err="1"/>
              <a:t>President</a:t>
            </a:r>
            <a:r>
              <a:rPr lang="en-US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USA,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 </a:t>
            </a:r>
          </a:p>
          <a:p>
            <a:r>
              <a:rPr lang="en-US" dirty="0"/>
              <a:t>The man </a:t>
            </a:r>
            <a:r>
              <a:rPr lang="en-US" strike="sngStrike" dirty="0"/>
              <a:t>who is the President of the USA</a:t>
            </a:r>
            <a:r>
              <a:rPr lang="en-US" dirty="0"/>
              <a:t> went to Cuba last week.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man went to Cuba last week.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hu-HU" dirty="0"/>
              <a:t>The man</a:t>
            </a:r>
            <a:r>
              <a:rPr lang="en-US" dirty="0"/>
              <a:t> who is the </a:t>
            </a:r>
            <a:r>
              <a:rPr lang="hu-HU" dirty="0" err="1"/>
              <a:t>President</a:t>
            </a:r>
            <a:r>
              <a:rPr lang="en-US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USA</a:t>
            </a:r>
            <a:r>
              <a:rPr lang="en-US" dirty="0"/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499992" y="429309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20788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 err="1"/>
              <a:t>Defining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non-defining</a:t>
            </a:r>
            <a:r>
              <a:rPr lang="hu-HU" dirty="0"/>
              <a:t> </a:t>
            </a:r>
            <a:r>
              <a:rPr lang="hu-HU" dirty="0" err="1"/>
              <a:t>clauses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Donald </a:t>
            </a:r>
            <a:r>
              <a:rPr lang="hu-HU" dirty="0" err="1"/>
              <a:t>Trump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who is the </a:t>
            </a:r>
            <a:r>
              <a:rPr lang="hu-HU" dirty="0" err="1">
                <a:solidFill>
                  <a:srgbClr val="FF0000"/>
                </a:solidFill>
              </a:rPr>
              <a:t>President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of </a:t>
            </a:r>
            <a:r>
              <a:rPr lang="hu-HU" dirty="0" err="1">
                <a:solidFill>
                  <a:srgbClr val="FF0000"/>
                </a:solidFill>
              </a:rPr>
              <a:t>the</a:t>
            </a:r>
            <a:r>
              <a:rPr lang="hu-HU" dirty="0">
                <a:solidFill>
                  <a:srgbClr val="FF0000"/>
                </a:solidFill>
              </a:rPr>
              <a:t> USA,</a:t>
            </a:r>
            <a:r>
              <a:rPr lang="en-US" dirty="0"/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 (</a:t>
            </a:r>
            <a:r>
              <a:rPr lang="hu-HU" dirty="0" err="1"/>
              <a:t>non-defining</a:t>
            </a:r>
            <a:r>
              <a:rPr lang="hu-HU" dirty="0"/>
              <a:t> </a:t>
            </a:r>
            <a:r>
              <a:rPr lang="hu-HU" dirty="0" err="1"/>
              <a:t>clause</a:t>
            </a:r>
            <a:r>
              <a:rPr lang="hu-HU" dirty="0"/>
              <a:t>)</a:t>
            </a:r>
            <a:endParaRPr lang="en-US" dirty="0"/>
          </a:p>
          <a:p>
            <a:endParaRPr lang="hu-HU" dirty="0"/>
          </a:p>
          <a:p>
            <a:r>
              <a:rPr lang="hu-HU" dirty="0"/>
              <a:t>The man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who is the </a:t>
            </a:r>
            <a:r>
              <a:rPr lang="hu-HU" dirty="0" err="1">
                <a:solidFill>
                  <a:srgbClr val="FF0000"/>
                </a:solidFill>
              </a:rPr>
              <a:t>President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of </a:t>
            </a:r>
            <a:r>
              <a:rPr lang="hu-HU" dirty="0" err="1">
                <a:solidFill>
                  <a:srgbClr val="FF0000"/>
                </a:solidFill>
              </a:rPr>
              <a:t>the</a:t>
            </a:r>
            <a:r>
              <a:rPr lang="hu-HU" dirty="0">
                <a:solidFill>
                  <a:srgbClr val="FF0000"/>
                </a:solidFill>
              </a:rPr>
              <a:t> USA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Cuba</a:t>
            </a:r>
            <a:r>
              <a:rPr lang="hu-HU" dirty="0"/>
              <a:t> </a:t>
            </a:r>
            <a:r>
              <a:rPr lang="hu-HU" dirty="0" err="1"/>
              <a:t>last</a:t>
            </a:r>
            <a:r>
              <a:rPr lang="hu-HU" dirty="0"/>
              <a:t> </a:t>
            </a:r>
            <a:r>
              <a:rPr lang="hu-HU" dirty="0" err="1"/>
              <a:t>week</a:t>
            </a:r>
            <a:r>
              <a:rPr lang="en-US" dirty="0"/>
              <a:t>.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 (</a:t>
            </a:r>
            <a:r>
              <a:rPr lang="hu-HU" dirty="0" err="1"/>
              <a:t>defining</a:t>
            </a:r>
            <a:r>
              <a:rPr lang="hu-HU" dirty="0"/>
              <a:t> </a:t>
            </a:r>
            <a:r>
              <a:rPr lang="hu-HU" dirty="0" err="1"/>
              <a:t>clause</a:t>
            </a:r>
            <a:r>
              <a:rPr lang="hu-HU" dirty="0"/>
              <a:t>)</a:t>
            </a:r>
          </a:p>
          <a:p>
            <a:endParaRPr lang="en-US" dirty="0"/>
          </a:p>
          <a:p>
            <a:endParaRPr lang="hu-H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53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 err="1"/>
              <a:t>Defining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non-defining</a:t>
            </a:r>
            <a:r>
              <a:rPr lang="hu-HU" dirty="0"/>
              <a:t> </a:t>
            </a:r>
            <a:r>
              <a:rPr lang="hu-HU" dirty="0" err="1"/>
              <a:t>clauses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7"/>
            <a:ext cx="8229600" cy="4525963"/>
          </a:xfrm>
        </p:spPr>
        <p:txBody>
          <a:bodyPr/>
          <a:lstStyle/>
          <a:p>
            <a:r>
              <a:rPr lang="en-US" dirty="0"/>
              <a:t>The population of Philadelphia now about 1.6 million has declined since 1950.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  <a:p>
            <a:r>
              <a:rPr lang="en-US" dirty="0"/>
              <a:t>The population of Philadelphia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now about 1.6 million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has declined since 1950.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11" y="23345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23672" y="115888"/>
            <a:ext cx="8229600" cy="1143000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672" y="1196978"/>
            <a:ext cx="8229600" cy="5516563"/>
          </a:xfrm>
        </p:spPr>
        <p:txBody>
          <a:bodyPr/>
          <a:lstStyle/>
          <a:p>
            <a:pPr>
              <a:defRPr/>
            </a:pPr>
            <a:endParaRPr lang="hu-HU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47763"/>
            <a:ext cx="827881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437" y="2365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 err="1"/>
              <a:t>Defining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non-defining</a:t>
            </a:r>
            <a:r>
              <a:rPr lang="hu-HU" dirty="0"/>
              <a:t> </a:t>
            </a:r>
            <a:r>
              <a:rPr lang="hu-HU" dirty="0" err="1"/>
              <a:t>clauses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brother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who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lives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in</a:t>
            </a:r>
            <a:r>
              <a:rPr lang="hu-HU" dirty="0">
                <a:solidFill>
                  <a:srgbClr val="FF0000"/>
                </a:solidFill>
              </a:rPr>
              <a:t> Oslo </a:t>
            </a:r>
            <a:r>
              <a:rPr lang="hu-HU" dirty="0" err="1"/>
              <a:t>likes</a:t>
            </a:r>
            <a:r>
              <a:rPr lang="hu-HU" dirty="0"/>
              <a:t> </a:t>
            </a:r>
            <a:r>
              <a:rPr lang="hu-HU" dirty="0" err="1"/>
              <a:t>roast</a:t>
            </a:r>
            <a:r>
              <a:rPr lang="hu-HU" dirty="0"/>
              <a:t> </a:t>
            </a:r>
            <a:r>
              <a:rPr lang="hu-HU" dirty="0" err="1"/>
              <a:t>beef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2.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brother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who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lives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in</a:t>
            </a:r>
            <a:r>
              <a:rPr lang="hu-HU" dirty="0">
                <a:solidFill>
                  <a:srgbClr val="FF0000"/>
                </a:solidFill>
              </a:rPr>
              <a:t> Oslo, </a:t>
            </a:r>
            <a:r>
              <a:rPr lang="hu-HU" dirty="0" err="1"/>
              <a:t>likes</a:t>
            </a:r>
            <a:r>
              <a:rPr lang="hu-HU" dirty="0"/>
              <a:t> </a:t>
            </a:r>
            <a:r>
              <a:rPr lang="hu-HU" dirty="0" err="1"/>
              <a:t>roast</a:t>
            </a:r>
            <a:r>
              <a:rPr lang="hu-HU" dirty="0"/>
              <a:t> </a:t>
            </a:r>
            <a:r>
              <a:rPr lang="hu-HU" dirty="0" err="1"/>
              <a:t>beef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Difference</a:t>
            </a:r>
            <a:r>
              <a:rPr lang="hu-HU" dirty="0"/>
              <a:t>?</a:t>
            </a:r>
          </a:p>
          <a:p>
            <a:pPr marL="0" indent="0">
              <a:buNone/>
            </a:pPr>
            <a:r>
              <a:rPr lang="hu-HU" dirty="0"/>
              <a:t>1. I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brothers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2. I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brother</a:t>
            </a:r>
            <a:r>
              <a:rPr lang="hu-HU" dirty="0"/>
              <a:t>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67544" y="-8059"/>
            <a:ext cx="8229600" cy="1143000"/>
          </a:xfrm>
        </p:spPr>
        <p:txBody>
          <a:bodyPr/>
          <a:lstStyle/>
          <a:p>
            <a:r>
              <a:rPr lang="hu-HU" altLang="hu-HU" dirty="0"/>
              <a:t>Puzzle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are a CIA agent whose job is to keep track of all the Russian spies in </a:t>
            </a:r>
            <a:r>
              <a:rPr lang="en-US" dirty="0" err="1"/>
              <a:t>Melopolia</a:t>
            </a:r>
            <a:r>
              <a:rPr lang="en-US" dirty="0"/>
              <a:t>. One day you receive this telegram from Washington:</a:t>
            </a:r>
          </a:p>
          <a:p>
            <a:r>
              <a:rPr lang="en-US" dirty="0"/>
              <a:t>”All the Russian spies, formerly residing in the Russian embassy, have been sent home.” </a:t>
            </a:r>
          </a:p>
          <a:p>
            <a:pPr marL="0" indent="0">
              <a:buNone/>
            </a:pPr>
            <a:r>
              <a:rPr lang="en-US" dirty="0"/>
              <a:t>Is there anyone else for you to watch?</a:t>
            </a:r>
          </a:p>
          <a:p>
            <a:pPr>
              <a:defRPr/>
            </a:pPr>
            <a:endParaRPr lang="hu-HU" sz="2100" dirty="0"/>
          </a:p>
          <a:p>
            <a:pPr>
              <a:defRPr/>
            </a:pPr>
            <a:endParaRPr lang="hu-HU" sz="2100" dirty="0"/>
          </a:p>
          <a:p>
            <a:pPr marL="0" indent="0">
              <a:buNone/>
            </a:pPr>
            <a:r>
              <a:rPr lang="hu-HU" dirty="0"/>
              <a:t>No,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isn</a:t>
            </a:r>
            <a:r>
              <a:rPr lang="hu-HU" dirty="0"/>
              <a:t>’t. </a:t>
            </a:r>
          </a:p>
          <a:p>
            <a:pPr marL="0" indent="0">
              <a:buNone/>
            </a:pPr>
            <a:r>
              <a:rPr lang="en-US" dirty="0"/>
              <a:t>”All the Russian spies, </a:t>
            </a:r>
            <a:r>
              <a:rPr lang="en-US" strike="sngStrike" dirty="0"/>
              <a:t>formerly residing in the Russian embassy</a:t>
            </a:r>
            <a:r>
              <a:rPr lang="en-US" dirty="0"/>
              <a:t>, have been sent home.” </a:t>
            </a:r>
          </a:p>
          <a:p>
            <a:pPr>
              <a:defRPr/>
            </a:pPr>
            <a:endParaRPr lang="hu-HU" sz="2100" dirty="0"/>
          </a:p>
        </p:txBody>
      </p:sp>
      <p:sp>
        <p:nvSpPr>
          <p:cNvPr id="4" name="Lefelé nyíl 3"/>
          <p:cNvSpPr/>
          <p:nvPr/>
        </p:nvSpPr>
        <p:spPr>
          <a:xfrm>
            <a:off x="1691680" y="436510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9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extras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I have to pay $4250 by 30 June 1992 before I officially own my car.</a:t>
            </a:r>
            <a:r>
              <a:rPr lang="hu-HU" sz="3400" dirty="0"/>
              <a:t> (</a:t>
            </a:r>
            <a:r>
              <a:rPr lang="hu-HU" sz="3400" dirty="0" err="1"/>
              <a:t>incorrect</a:t>
            </a:r>
            <a:r>
              <a:rPr lang="hu-HU" sz="3400" dirty="0"/>
              <a:t>)</a:t>
            </a:r>
            <a:endParaRPr lang="en-US" sz="3400" dirty="0"/>
          </a:p>
          <a:p>
            <a:r>
              <a:rPr lang="en-US" sz="3400" dirty="0"/>
              <a:t>I have to pay </a:t>
            </a:r>
            <a:r>
              <a:rPr lang="en-US" sz="3400" dirty="0">
                <a:solidFill>
                  <a:srgbClr val="FF0000"/>
                </a:solidFill>
              </a:rPr>
              <a:t>$4</a:t>
            </a:r>
            <a:r>
              <a:rPr lang="hu-HU" sz="3400" dirty="0">
                <a:solidFill>
                  <a:srgbClr val="FF0000"/>
                </a:solidFill>
              </a:rPr>
              <a:t>,</a:t>
            </a:r>
            <a:r>
              <a:rPr lang="en-US" sz="3400" dirty="0">
                <a:solidFill>
                  <a:srgbClr val="FF0000"/>
                </a:solidFill>
              </a:rPr>
              <a:t>250 </a:t>
            </a:r>
            <a:r>
              <a:rPr lang="en-US" sz="3400" dirty="0"/>
              <a:t>by 30 June 1992 before I officially own my car.</a:t>
            </a:r>
            <a:r>
              <a:rPr lang="hu-HU" sz="3400" dirty="0"/>
              <a:t> (</a:t>
            </a:r>
            <a:r>
              <a:rPr lang="hu-HU" sz="3400" dirty="0" err="1"/>
              <a:t>correct</a:t>
            </a:r>
            <a:r>
              <a:rPr lang="hu-HU" sz="3400" dirty="0"/>
              <a:t>)</a:t>
            </a:r>
            <a:endParaRPr lang="en-US" sz="3400" dirty="0"/>
          </a:p>
          <a:p>
            <a:r>
              <a:rPr lang="en-US" sz="3400" dirty="0"/>
              <a:t>I have to pay </a:t>
            </a:r>
            <a:r>
              <a:rPr lang="en-US" sz="3400" dirty="0">
                <a:solidFill>
                  <a:srgbClr val="FF0000"/>
                </a:solidFill>
              </a:rPr>
              <a:t>$4</a:t>
            </a:r>
            <a:r>
              <a:rPr lang="hu-HU" sz="34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250 </a:t>
            </a:r>
            <a:r>
              <a:rPr lang="en-US" sz="3400" dirty="0"/>
              <a:t>by 30 June 1992 before I officially own my car.</a:t>
            </a:r>
            <a:r>
              <a:rPr lang="hu-HU" sz="3400" dirty="0"/>
              <a:t> (</a:t>
            </a:r>
            <a:r>
              <a:rPr lang="hu-HU" sz="3400" dirty="0" err="1"/>
              <a:t>correct</a:t>
            </a:r>
            <a:r>
              <a:rPr lang="hu-HU" sz="3400" dirty="0"/>
              <a:t>)</a:t>
            </a:r>
          </a:p>
          <a:p>
            <a:endParaRPr lang="en-US" sz="3400" dirty="0"/>
          </a:p>
          <a:p>
            <a:r>
              <a:rPr lang="en-US" sz="3400" dirty="0"/>
              <a:t>I have to pay $4</a:t>
            </a:r>
            <a:r>
              <a:rPr lang="hu-HU" sz="3400" dirty="0"/>
              <a:t> </a:t>
            </a:r>
            <a:r>
              <a:rPr lang="en-US" sz="3400" dirty="0"/>
              <a:t>250 by </a:t>
            </a:r>
            <a:r>
              <a:rPr lang="en-US" sz="3400" dirty="0">
                <a:solidFill>
                  <a:srgbClr val="FF0000"/>
                </a:solidFill>
              </a:rPr>
              <a:t>30 June 1992 </a:t>
            </a:r>
            <a:r>
              <a:rPr lang="en-US" sz="3400" dirty="0"/>
              <a:t>before I officially own my car.</a:t>
            </a:r>
            <a:r>
              <a:rPr lang="hu-HU" sz="3400" dirty="0"/>
              <a:t> (</a:t>
            </a:r>
            <a:r>
              <a:rPr lang="hu-HU" sz="3400" dirty="0" err="1"/>
              <a:t>correct</a:t>
            </a:r>
            <a:r>
              <a:rPr lang="hu-HU" sz="3400" dirty="0"/>
              <a:t>)</a:t>
            </a:r>
            <a:endParaRPr lang="en-US" sz="3400" dirty="0"/>
          </a:p>
          <a:p>
            <a:r>
              <a:rPr lang="en-US" sz="3400" dirty="0"/>
              <a:t>I have to pay $4</a:t>
            </a:r>
            <a:r>
              <a:rPr lang="hu-HU" sz="3400" dirty="0"/>
              <a:t> </a:t>
            </a:r>
            <a:r>
              <a:rPr lang="en-US" sz="3400" dirty="0"/>
              <a:t>250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/>
              <a:t>by </a:t>
            </a:r>
            <a:r>
              <a:rPr lang="en-US" sz="3400" dirty="0">
                <a:solidFill>
                  <a:srgbClr val="FF0000"/>
                </a:solidFill>
              </a:rPr>
              <a:t>June 30</a:t>
            </a:r>
            <a:r>
              <a:rPr lang="hu-HU" sz="3400" dirty="0">
                <a:solidFill>
                  <a:srgbClr val="FF0000"/>
                </a:solidFill>
              </a:rPr>
              <a:t>,</a:t>
            </a:r>
            <a:r>
              <a:rPr lang="en-US" sz="3400" dirty="0">
                <a:solidFill>
                  <a:srgbClr val="FF0000"/>
                </a:solidFill>
              </a:rPr>
              <a:t> 1992 </a:t>
            </a:r>
            <a:r>
              <a:rPr lang="en-US" sz="3400" dirty="0"/>
              <a:t>before I officially own my car.</a:t>
            </a:r>
            <a:r>
              <a:rPr lang="hu-HU" sz="3400" dirty="0"/>
              <a:t> (</a:t>
            </a:r>
            <a:r>
              <a:rPr lang="hu-HU" sz="3400" dirty="0" err="1"/>
              <a:t>correct</a:t>
            </a:r>
            <a:r>
              <a:rPr lang="hu-HU" sz="3400" dirty="0"/>
              <a:t>)</a:t>
            </a:r>
            <a:endParaRPr lang="en-US" sz="3400" dirty="0"/>
          </a:p>
          <a:p>
            <a:endParaRPr lang="hu-HU" sz="3400" dirty="0"/>
          </a:p>
          <a:p>
            <a:endParaRPr lang="hu-H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1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Comma</a:t>
            </a:r>
            <a:r>
              <a:rPr lang="hu-HU" dirty="0"/>
              <a:t> –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extras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The 70000 employees of the Postal Service handle millions of letters each year.</a:t>
            </a:r>
            <a:r>
              <a:rPr lang="hu-HU" sz="3400" dirty="0"/>
              <a:t> (</a:t>
            </a:r>
            <a:r>
              <a:rPr lang="hu-HU" sz="3400" dirty="0" err="1"/>
              <a:t>incorrect</a:t>
            </a:r>
            <a:r>
              <a:rPr lang="hu-HU" sz="3400" dirty="0"/>
              <a:t>)</a:t>
            </a:r>
            <a:endParaRPr lang="en-US" sz="3400" dirty="0"/>
          </a:p>
          <a:p>
            <a:r>
              <a:rPr lang="en-US" sz="3400" dirty="0"/>
              <a:t>The </a:t>
            </a:r>
            <a:r>
              <a:rPr lang="en-US" sz="3400" dirty="0">
                <a:solidFill>
                  <a:srgbClr val="FF0000"/>
                </a:solidFill>
              </a:rPr>
              <a:t>70</a:t>
            </a:r>
            <a:r>
              <a:rPr lang="hu-HU" sz="3400" dirty="0">
                <a:solidFill>
                  <a:srgbClr val="FF0000"/>
                </a:solidFill>
              </a:rPr>
              <a:t>,</a:t>
            </a:r>
            <a:r>
              <a:rPr lang="en-US" sz="3400" dirty="0">
                <a:solidFill>
                  <a:srgbClr val="FF0000"/>
                </a:solidFill>
              </a:rPr>
              <a:t>000 </a:t>
            </a:r>
            <a:r>
              <a:rPr lang="en-US" sz="3400" dirty="0"/>
              <a:t>employees of the Postal Service handle millions of letters each year.</a:t>
            </a:r>
            <a:r>
              <a:rPr lang="hu-HU" sz="3400" dirty="0"/>
              <a:t> (</a:t>
            </a:r>
            <a:r>
              <a:rPr lang="hu-HU" sz="3400" dirty="0" err="1"/>
              <a:t>correct</a:t>
            </a:r>
            <a:r>
              <a:rPr lang="hu-HU" sz="3400" dirty="0"/>
              <a:t>)</a:t>
            </a:r>
          </a:p>
          <a:p>
            <a:r>
              <a:rPr lang="en-US" sz="3400" dirty="0"/>
              <a:t>The </a:t>
            </a:r>
            <a:r>
              <a:rPr lang="en-US" sz="3400" dirty="0">
                <a:solidFill>
                  <a:srgbClr val="FF0000"/>
                </a:solidFill>
              </a:rPr>
              <a:t>70</a:t>
            </a:r>
            <a:r>
              <a:rPr lang="hu-HU" sz="34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000 </a:t>
            </a:r>
            <a:r>
              <a:rPr lang="en-US" sz="3400" dirty="0"/>
              <a:t>employees of the Postal Service handle millions of letters each year.</a:t>
            </a:r>
            <a:r>
              <a:rPr lang="hu-HU" sz="3400" dirty="0"/>
              <a:t> (</a:t>
            </a:r>
            <a:r>
              <a:rPr lang="hu-HU" sz="3400" dirty="0" err="1"/>
              <a:t>correct</a:t>
            </a:r>
            <a:r>
              <a:rPr lang="hu-HU" sz="3400" dirty="0"/>
              <a:t>)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I live at 15 Amsterdam Avenue Toronto Canada M5S 1A1.</a:t>
            </a:r>
            <a:r>
              <a:rPr lang="hu-HU" sz="3400" dirty="0"/>
              <a:t> (</a:t>
            </a:r>
            <a:r>
              <a:rPr lang="hu-HU" sz="3400" dirty="0" err="1"/>
              <a:t>incorrect</a:t>
            </a:r>
            <a:r>
              <a:rPr lang="hu-HU" sz="3400" dirty="0"/>
              <a:t>)</a:t>
            </a:r>
            <a:endParaRPr lang="en-US" sz="3400" dirty="0"/>
          </a:p>
          <a:p>
            <a:r>
              <a:rPr lang="en-US" sz="3400" dirty="0"/>
              <a:t>I live at 15 Amsterdam </a:t>
            </a:r>
            <a:r>
              <a:rPr lang="en-US" sz="3400" dirty="0">
                <a:solidFill>
                  <a:srgbClr val="FF0000"/>
                </a:solidFill>
              </a:rPr>
              <a:t>Avenue</a:t>
            </a:r>
            <a:r>
              <a:rPr lang="hu-HU" sz="3400" dirty="0">
                <a:solidFill>
                  <a:srgbClr val="FF0000"/>
                </a:solidFill>
              </a:rPr>
              <a:t>,</a:t>
            </a:r>
            <a:r>
              <a:rPr lang="en-US" sz="3400" dirty="0">
                <a:solidFill>
                  <a:srgbClr val="FF0000"/>
                </a:solidFill>
              </a:rPr>
              <a:t> Toronto</a:t>
            </a:r>
            <a:r>
              <a:rPr lang="hu-HU" sz="3400" dirty="0">
                <a:solidFill>
                  <a:srgbClr val="FF0000"/>
                </a:solidFill>
              </a:rPr>
              <a:t>,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/>
              <a:t>Canada M5S 1A1.</a:t>
            </a:r>
            <a:r>
              <a:rPr lang="hu-HU" sz="3400" dirty="0"/>
              <a:t> (</a:t>
            </a:r>
            <a:r>
              <a:rPr lang="hu-HU" sz="3400" dirty="0" err="1"/>
              <a:t>correct</a:t>
            </a:r>
            <a:r>
              <a:rPr lang="hu-HU" sz="3400" dirty="0"/>
              <a:t>) </a:t>
            </a:r>
            <a:endParaRPr lang="en-US" sz="3400" dirty="0"/>
          </a:p>
          <a:p>
            <a:endParaRPr lang="hu-H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8100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7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hu-HU" dirty="0" err="1"/>
              <a:t>Quotation</a:t>
            </a:r>
            <a:r>
              <a:rPr lang="hu-HU" dirty="0"/>
              <a:t> </a:t>
            </a:r>
            <a:r>
              <a:rPr lang="hu-HU" dirty="0" err="1"/>
              <a:t>marks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’…’ single quotation marks (BR)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en-US" dirty="0"/>
              <a:t>”…” double quotation marks (US)</a:t>
            </a:r>
            <a:endParaRPr lang="hu-HU" dirty="0"/>
          </a:p>
          <a:p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4"/>
            <a:ext cx="1471613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5" y="335007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3. </a:t>
            </a:r>
            <a:r>
              <a:rPr lang="hu-HU" dirty="0" err="1"/>
              <a:t>Quotation</a:t>
            </a:r>
            <a:r>
              <a:rPr lang="hu-HU" dirty="0"/>
              <a:t> </a:t>
            </a:r>
            <a:r>
              <a:rPr lang="hu-HU" dirty="0" err="1"/>
              <a:t>marks</a:t>
            </a:r>
            <a:r>
              <a:rPr lang="hu-HU" dirty="0"/>
              <a:t> </a:t>
            </a:r>
            <a:r>
              <a:rPr lang="hu-HU" altLang="hu-HU" dirty="0"/>
              <a:t>–</a:t>
            </a:r>
            <a:r>
              <a:rPr lang="en-US" altLang="hu-HU" dirty="0"/>
              <a:t> </a:t>
            </a:r>
            <a:r>
              <a:rPr lang="hu-HU" altLang="hu-HU" dirty="0" err="1"/>
              <a:t>Hungarian</a:t>
            </a:r>
            <a:r>
              <a:rPr lang="hu-HU" altLang="hu-HU" dirty="0"/>
              <a:t> </a:t>
            </a:r>
            <a:r>
              <a:rPr lang="hu-HU" altLang="hu-HU" dirty="0" err="1"/>
              <a:t>vs</a:t>
            </a:r>
            <a:r>
              <a:rPr lang="hu-HU" altLang="hu-HU" dirty="0"/>
              <a:t> English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”Listen,” I  </a:t>
            </a:r>
            <a:r>
              <a:rPr lang="hu-HU" dirty="0" err="1"/>
              <a:t>said</a:t>
            </a:r>
            <a:r>
              <a:rPr lang="hu-HU" dirty="0"/>
              <a:t>. ”</a:t>
            </a:r>
            <a:r>
              <a:rPr lang="hu-HU" dirty="0" err="1"/>
              <a:t>Let</a:t>
            </a:r>
            <a:r>
              <a:rPr lang="hu-HU" dirty="0"/>
              <a:t>’s </a:t>
            </a:r>
            <a:r>
              <a:rPr lang="hu-HU" dirty="0" err="1"/>
              <a:t>get</a:t>
            </a:r>
            <a:r>
              <a:rPr lang="hu-HU" dirty="0"/>
              <a:t>  </a:t>
            </a:r>
          </a:p>
          <a:p>
            <a:pPr marL="0" indent="0">
              <a:buNone/>
            </a:pPr>
            <a:r>
              <a:rPr lang="hu-HU" dirty="0"/>
              <a:t>  out.”</a:t>
            </a:r>
          </a:p>
          <a:p>
            <a:pPr marL="0" indent="0">
              <a:buNone/>
            </a:pPr>
            <a:r>
              <a:rPr lang="hu-HU" dirty="0"/>
              <a:t>”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punks</a:t>
            </a:r>
            <a:r>
              <a:rPr lang="hu-HU" dirty="0"/>
              <a:t>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hell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  out of here,” </a:t>
            </a:r>
            <a:r>
              <a:rPr lang="hu-HU" dirty="0" err="1"/>
              <a:t>the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  </a:t>
            </a:r>
            <a:r>
              <a:rPr lang="hu-HU" dirty="0" err="1"/>
              <a:t>bartender</a:t>
            </a:r>
            <a:r>
              <a:rPr lang="hu-HU" dirty="0"/>
              <a:t> </a:t>
            </a:r>
            <a:r>
              <a:rPr lang="hu-HU" dirty="0" err="1"/>
              <a:t>said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”I </a:t>
            </a:r>
            <a:r>
              <a:rPr lang="hu-HU" dirty="0" err="1"/>
              <a:t>said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  out.” I </a:t>
            </a:r>
            <a:r>
              <a:rPr lang="hu-HU" dirty="0" err="1"/>
              <a:t>said</a:t>
            </a:r>
            <a:r>
              <a:rPr lang="hu-HU" dirty="0"/>
              <a:t>.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– Hagyd – mondtam. – </a:t>
            </a:r>
          </a:p>
          <a:p>
            <a:pPr marL="0" indent="0">
              <a:buNone/>
            </a:pPr>
            <a:r>
              <a:rPr lang="hu-HU" dirty="0"/>
              <a:t>   Menjünk innét.</a:t>
            </a:r>
          </a:p>
          <a:p>
            <a:pPr marL="0" indent="0">
              <a:buNone/>
            </a:pPr>
            <a:r>
              <a:rPr lang="hu-HU" dirty="0"/>
              <a:t>– Menjenek innen a </a:t>
            </a:r>
          </a:p>
          <a:p>
            <a:pPr marL="0" indent="0">
              <a:buNone/>
            </a:pPr>
            <a:r>
              <a:rPr lang="hu-HU" dirty="0"/>
              <a:t>   fenébe, szarháziak – </a:t>
            </a:r>
          </a:p>
          <a:p>
            <a:pPr marL="0" indent="0">
              <a:buNone/>
            </a:pPr>
            <a:r>
              <a:rPr lang="hu-HU" dirty="0"/>
              <a:t>   mondta a csapos.</a:t>
            </a:r>
          </a:p>
          <a:p>
            <a:pPr marL="0" indent="0">
              <a:buNone/>
            </a:pPr>
            <a:r>
              <a:rPr lang="hu-HU" dirty="0"/>
              <a:t>– Én mondtam, hogy </a:t>
            </a:r>
          </a:p>
          <a:p>
            <a:pPr marL="0" indent="0">
              <a:buNone/>
            </a:pPr>
            <a:r>
              <a:rPr lang="hu-HU" dirty="0"/>
              <a:t>   menjünk – vágtam </a:t>
            </a:r>
          </a:p>
          <a:p>
            <a:pPr marL="0" indent="0">
              <a:buNone/>
            </a:pPr>
            <a:r>
              <a:rPr lang="hu-HU" dirty="0"/>
              <a:t>   vissza.</a:t>
            </a:r>
          </a:p>
          <a:p>
            <a:pPr marL="0" indent="0" algn="r">
              <a:buNone/>
            </a:pPr>
            <a:r>
              <a:rPr lang="hu-HU" sz="1700" dirty="0"/>
              <a:t>     Hemingway: The </a:t>
            </a:r>
            <a:r>
              <a:rPr lang="hu-HU" sz="1700" dirty="0" err="1"/>
              <a:t>Light</a:t>
            </a:r>
            <a:r>
              <a:rPr lang="hu-HU" sz="1700" dirty="0"/>
              <a:t> of </a:t>
            </a:r>
            <a:r>
              <a:rPr lang="hu-HU" sz="1700" dirty="0" err="1"/>
              <a:t>the</a:t>
            </a:r>
            <a:r>
              <a:rPr lang="hu-HU" sz="1700" dirty="0"/>
              <a:t> World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02" y="4018"/>
            <a:ext cx="14700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hu-HU" dirty="0" err="1"/>
              <a:t>Quotation</a:t>
            </a:r>
            <a:r>
              <a:rPr lang="hu-HU" dirty="0"/>
              <a:t> </a:t>
            </a:r>
            <a:r>
              <a:rPr lang="hu-HU" dirty="0" err="1"/>
              <a:t>marks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Gavin said I am leaving.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endParaRPr lang="hu-HU" dirty="0"/>
          </a:p>
          <a:p>
            <a:r>
              <a:rPr lang="en-US" dirty="0">
                <a:solidFill>
                  <a:srgbClr val="FF0000"/>
                </a:solidFill>
              </a:rPr>
              <a:t>Gavin said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/>
              <a:t>’</a:t>
            </a:r>
            <a:r>
              <a:rPr lang="en-US" dirty="0"/>
              <a:t>I am leaving.</a:t>
            </a:r>
            <a:r>
              <a:rPr lang="hu-HU" dirty="0"/>
              <a:t>’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Gavin said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/>
              <a:t>”</a:t>
            </a:r>
            <a:r>
              <a:rPr lang="en-US" dirty="0"/>
              <a:t>I am leaving.</a:t>
            </a:r>
            <a:r>
              <a:rPr lang="hu-HU" dirty="0"/>
              <a:t>”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4"/>
            <a:ext cx="1471613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hu-HU" dirty="0" err="1"/>
              <a:t>Quotation</a:t>
            </a:r>
            <a:r>
              <a:rPr lang="hu-HU" dirty="0"/>
              <a:t> </a:t>
            </a:r>
            <a:r>
              <a:rPr lang="hu-HU" dirty="0" err="1"/>
              <a:t>marks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lifeguard shouted</a:t>
            </a:r>
            <a:r>
              <a:rPr lang="hu-HU" dirty="0"/>
              <a:t> </a:t>
            </a:r>
            <a:r>
              <a:rPr lang="en-US" dirty="0"/>
              <a:t>No ball playing in the water!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lifeguard shouted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/>
              <a:t>’</a:t>
            </a:r>
            <a:r>
              <a:rPr lang="en-US" dirty="0"/>
              <a:t>No ball playing in the water!</a:t>
            </a:r>
            <a:r>
              <a:rPr lang="hu-HU" dirty="0"/>
              <a:t>’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lifeguard shouted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/>
              <a:t>”N</a:t>
            </a:r>
            <a:r>
              <a:rPr lang="en-US" dirty="0"/>
              <a:t>o ball playing in the water!</a:t>
            </a:r>
            <a:r>
              <a:rPr lang="hu-HU" dirty="0"/>
              <a:t>”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90" y="4"/>
            <a:ext cx="1471613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hu-HU" dirty="0" err="1"/>
              <a:t>Quotation</a:t>
            </a:r>
            <a:r>
              <a:rPr lang="hu-HU" dirty="0"/>
              <a:t> </a:t>
            </a:r>
            <a:r>
              <a:rPr lang="hu-HU" dirty="0" err="1"/>
              <a:t>marks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can't believe you gave my </a:t>
            </a:r>
            <a:r>
              <a:rPr lang="en-US" dirty="0" err="1"/>
              <a:t>favourite</a:t>
            </a:r>
            <a:r>
              <a:rPr lang="en-US" dirty="0"/>
              <a:t> jacket to them Nick cried.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hu-HU" dirty="0"/>
              <a:t>’</a:t>
            </a:r>
            <a:r>
              <a:rPr lang="en-US" dirty="0"/>
              <a:t>I can't believe you gave my </a:t>
            </a:r>
            <a:r>
              <a:rPr lang="en-US" dirty="0" err="1"/>
              <a:t>favourite</a:t>
            </a:r>
            <a:r>
              <a:rPr lang="en-US" dirty="0"/>
              <a:t> jacket to them</a:t>
            </a:r>
            <a:r>
              <a:rPr lang="hu-HU" dirty="0"/>
              <a:t>,’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Nick cried</a:t>
            </a:r>
            <a:r>
              <a:rPr lang="en-US" dirty="0"/>
              <a:t>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hu-HU" dirty="0"/>
              <a:t>”</a:t>
            </a:r>
            <a:r>
              <a:rPr lang="en-US" dirty="0"/>
              <a:t>I can't believe you gave my </a:t>
            </a:r>
            <a:r>
              <a:rPr lang="en-US" dirty="0" err="1"/>
              <a:t>favourite</a:t>
            </a:r>
            <a:r>
              <a:rPr lang="en-US" dirty="0"/>
              <a:t> jacket to them</a:t>
            </a:r>
            <a:r>
              <a:rPr lang="hu-HU" dirty="0"/>
              <a:t>,”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Nick cried</a:t>
            </a:r>
            <a:r>
              <a:rPr lang="en-US" dirty="0"/>
              <a:t>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4"/>
            <a:ext cx="1471613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hu-HU" dirty="0" err="1"/>
              <a:t>Quotation</a:t>
            </a:r>
            <a:r>
              <a:rPr lang="hu-HU" dirty="0"/>
              <a:t> </a:t>
            </a:r>
            <a:r>
              <a:rPr lang="hu-HU" dirty="0" err="1"/>
              <a:t>marks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today were a blackboard Barry said I'd erase it and start over.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hu-HU" dirty="0"/>
              <a:t>’</a:t>
            </a:r>
            <a:r>
              <a:rPr lang="en-US" dirty="0"/>
              <a:t>If today were a blackboard</a:t>
            </a:r>
            <a:r>
              <a:rPr lang="hu-HU" dirty="0"/>
              <a:t>,’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Barry said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/>
              <a:t>’</a:t>
            </a:r>
            <a:r>
              <a:rPr lang="en-US" dirty="0"/>
              <a:t>I'd erase it and start over.</a:t>
            </a:r>
            <a:r>
              <a:rPr lang="hu-HU" dirty="0"/>
              <a:t>’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hu-HU" dirty="0"/>
              <a:t>”</a:t>
            </a:r>
            <a:r>
              <a:rPr lang="en-US" dirty="0"/>
              <a:t>If today were a blackboard</a:t>
            </a:r>
            <a:r>
              <a:rPr lang="hu-HU" dirty="0"/>
              <a:t>,”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Barry said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/>
              <a:t>”</a:t>
            </a:r>
            <a:r>
              <a:rPr lang="en-US" dirty="0"/>
              <a:t>I'd erase it and start over.</a:t>
            </a:r>
            <a:r>
              <a:rPr lang="hu-HU" dirty="0"/>
              <a:t>”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4"/>
            <a:ext cx="1471613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23672" y="115888"/>
            <a:ext cx="8229600" cy="1143000"/>
          </a:xfrm>
        </p:spPr>
        <p:txBody>
          <a:bodyPr/>
          <a:lstStyle/>
          <a:p>
            <a:r>
              <a:rPr lang="hu-HU" altLang="hu-HU" dirty="0"/>
              <a:t>Puzzle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672" y="1196978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are a CIA agent whose job is to keep track of all the Russian spies in </a:t>
            </a:r>
            <a:r>
              <a:rPr lang="en-US" dirty="0" err="1"/>
              <a:t>Melopolia</a:t>
            </a:r>
            <a:r>
              <a:rPr lang="en-US" dirty="0"/>
              <a:t>. One day you receive this telegram from Washington:</a:t>
            </a:r>
          </a:p>
          <a:p>
            <a:r>
              <a:rPr lang="en-US" dirty="0"/>
              <a:t>”All the Russian spies, formerly residing in the Russian embassy, have been sent home.”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en-US" dirty="0"/>
              <a:t>Is there anyone else for you to watch?</a:t>
            </a:r>
          </a:p>
          <a:p>
            <a:pPr>
              <a:defRPr/>
            </a:pPr>
            <a:endParaRPr lang="hu-HU" sz="2100" dirty="0"/>
          </a:p>
        </p:txBody>
      </p:sp>
    </p:spTree>
    <p:extLst>
      <p:ext uri="{BB962C8B-B14F-4D97-AF65-F5344CB8AC3E}">
        <p14:creationId xmlns:p14="http://schemas.microsoft.com/office/powerpoint/2010/main" val="9154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23672" y="115888"/>
            <a:ext cx="8229600" cy="1143000"/>
          </a:xfrm>
        </p:spPr>
        <p:txBody>
          <a:bodyPr/>
          <a:lstStyle/>
          <a:p>
            <a:r>
              <a:rPr lang="en-US" altLang="hu-HU" dirty="0"/>
              <a:t>September 24 in the USA</a:t>
            </a: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672" y="1196979"/>
            <a:ext cx="8229600" cy="5112342"/>
          </a:xfrm>
        </p:spPr>
        <p:txBody>
          <a:bodyPr/>
          <a:lstStyle/>
          <a:p>
            <a:r>
              <a:rPr lang="en-US" sz="3600" b="1" dirty="0"/>
              <a:t>National Punctuation Day</a:t>
            </a:r>
            <a:r>
              <a:rPr lang="en-US" sz="3600" dirty="0"/>
              <a:t> is a celebration of punctuation that occurs each year</a:t>
            </a:r>
            <a:endParaRPr lang="hu-HU" sz="3600" dirty="0"/>
          </a:p>
          <a:p>
            <a:r>
              <a:rPr lang="hu-HU" sz="3600" dirty="0"/>
              <a:t>f</a:t>
            </a:r>
            <a:r>
              <a:rPr lang="en-US" sz="3600" dirty="0" err="1"/>
              <a:t>ounded</a:t>
            </a:r>
            <a:r>
              <a:rPr lang="en-US" sz="3600" dirty="0"/>
              <a:t> by Jeff Rubin in 2004</a:t>
            </a:r>
            <a:endParaRPr lang="hu-HU" sz="3600" dirty="0"/>
          </a:p>
          <a:p>
            <a:r>
              <a:rPr lang="en-US" sz="3600" dirty="0"/>
              <a:t>promotes the correct usage o</a:t>
            </a:r>
            <a:r>
              <a:rPr lang="hu-HU" sz="3600" dirty="0"/>
              <a:t>f </a:t>
            </a:r>
            <a:r>
              <a:rPr lang="en-US" sz="3600" dirty="0"/>
              <a:t>punctuation</a:t>
            </a:r>
            <a:endParaRPr lang="hu-HU" sz="3600" dirty="0"/>
          </a:p>
          <a:p>
            <a:pPr>
              <a:defRPr/>
            </a:pPr>
            <a:endParaRPr lang="hu-HU" sz="2100" dirty="0"/>
          </a:p>
        </p:txBody>
      </p:sp>
    </p:spTree>
    <p:extLst>
      <p:ext uri="{BB962C8B-B14F-4D97-AF65-F5344CB8AC3E}">
        <p14:creationId xmlns:p14="http://schemas.microsoft.com/office/powerpoint/2010/main" val="6197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</a:t>
            </a:r>
            <a:r>
              <a:rPr lang="hu-HU" dirty="0" err="1"/>
              <a:t>Semi-colon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8" y="2204864"/>
            <a:ext cx="3810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abadkézi sokszög 6"/>
          <p:cNvSpPr/>
          <p:nvPr/>
        </p:nvSpPr>
        <p:spPr>
          <a:xfrm>
            <a:off x="3103421" y="4474739"/>
            <a:ext cx="1191491" cy="831552"/>
          </a:xfrm>
          <a:custGeom>
            <a:avLst/>
            <a:gdLst>
              <a:gd name="connsiteX0" fmla="*/ 83127 w 1191491"/>
              <a:gd name="connsiteY0" fmla="*/ 27988 h 831552"/>
              <a:gd name="connsiteX1" fmla="*/ 83127 w 1191491"/>
              <a:gd name="connsiteY1" fmla="*/ 27988 h 831552"/>
              <a:gd name="connsiteX2" fmla="*/ 207818 w 1191491"/>
              <a:gd name="connsiteY2" fmla="*/ 279 h 831552"/>
              <a:gd name="connsiteX3" fmla="*/ 332509 w 1191491"/>
              <a:gd name="connsiteY3" fmla="*/ 27988 h 831552"/>
              <a:gd name="connsiteX4" fmla="*/ 360218 w 1191491"/>
              <a:gd name="connsiteY4" fmla="*/ 69552 h 831552"/>
              <a:gd name="connsiteX5" fmla="*/ 429491 w 1191491"/>
              <a:gd name="connsiteY5" fmla="*/ 138825 h 831552"/>
              <a:gd name="connsiteX6" fmla="*/ 484909 w 1191491"/>
              <a:gd name="connsiteY6" fmla="*/ 291225 h 831552"/>
              <a:gd name="connsiteX7" fmla="*/ 526473 w 1191491"/>
              <a:gd name="connsiteY7" fmla="*/ 305079 h 831552"/>
              <a:gd name="connsiteX8" fmla="*/ 900546 w 1191491"/>
              <a:gd name="connsiteY8" fmla="*/ 291225 h 831552"/>
              <a:gd name="connsiteX9" fmla="*/ 942109 w 1191491"/>
              <a:gd name="connsiteY9" fmla="*/ 249661 h 831552"/>
              <a:gd name="connsiteX10" fmla="*/ 983673 w 1191491"/>
              <a:gd name="connsiteY10" fmla="*/ 97261 h 831552"/>
              <a:gd name="connsiteX11" fmla="*/ 997527 w 1191491"/>
              <a:gd name="connsiteY11" fmla="*/ 55697 h 831552"/>
              <a:gd name="connsiteX12" fmla="*/ 1039091 w 1191491"/>
              <a:gd name="connsiteY12" fmla="*/ 41843 h 831552"/>
              <a:gd name="connsiteX13" fmla="*/ 1122218 w 1191491"/>
              <a:gd name="connsiteY13" fmla="*/ 27988 h 831552"/>
              <a:gd name="connsiteX14" fmla="*/ 1191491 w 1191491"/>
              <a:gd name="connsiteY14" fmla="*/ 14134 h 831552"/>
              <a:gd name="connsiteX15" fmla="*/ 1136073 w 1191491"/>
              <a:gd name="connsiteY15" fmla="*/ 138825 h 831552"/>
              <a:gd name="connsiteX16" fmla="*/ 1108364 w 1191491"/>
              <a:gd name="connsiteY16" fmla="*/ 332788 h 831552"/>
              <a:gd name="connsiteX17" fmla="*/ 1080655 w 1191491"/>
              <a:gd name="connsiteY17" fmla="*/ 429770 h 831552"/>
              <a:gd name="connsiteX18" fmla="*/ 1052946 w 1191491"/>
              <a:gd name="connsiteY18" fmla="*/ 582170 h 831552"/>
              <a:gd name="connsiteX19" fmla="*/ 1025237 w 1191491"/>
              <a:gd name="connsiteY19" fmla="*/ 665297 h 831552"/>
              <a:gd name="connsiteX20" fmla="*/ 928255 w 1191491"/>
              <a:gd name="connsiteY20" fmla="*/ 748425 h 831552"/>
              <a:gd name="connsiteX21" fmla="*/ 886691 w 1191491"/>
              <a:gd name="connsiteY21" fmla="*/ 789988 h 831552"/>
              <a:gd name="connsiteX22" fmla="*/ 831273 w 1191491"/>
              <a:gd name="connsiteY22" fmla="*/ 803843 h 831552"/>
              <a:gd name="connsiteX23" fmla="*/ 720437 w 1191491"/>
              <a:gd name="connsiteY23" fmla="*/ 831552 h 831552"/>
              <a:gd name="connsiteX24" fmla="*/ 277091 w 1191491"/>
              <a:gd name="connsiteY24" fmla="*/ 817697 h 831552"/>
              <a:gd name="connsiteX25" fmla="*/ 235527 w 1191491"/>
              <a:gd name="connsiteY25" fmla="*/ 803843 h 831552"/>
              <a:gd name="connsiteX26" fmla="*/ 193964 w 1191491"/>
              <a:gd name="connsiteY26" fmla="*/ 762279 h 831552"/>
              <a:gd name="connsiteX27" fmla="*/ 180109 w 1191491"/>
              <a:gd name="connsiteY27" fmla="*/ 706861 h 831552"/>
              <a:gd name="connsiteX28" fmla="*/ 124691 w 1191491"/>
              <a:gd name="connsiteY28" fmla="*/ 568316 h 831552"/>
              <a:gd name="connsiteX29" fmla="*/ 69273 w 1191491"/>
              <a:gd name="connsiteY29" fmla="*/ 485188 h 831552"/>
              <a:gd name="connsiteX30" fmla="*/ 41564 w 1191491"/>
              <a:gd name="connsiteY30" fmla="*/ 443625 h 831552"/>
              <a:gd name="connsiteX31" fmla="*/ 13855 w 1191491"/>
              <a:gd name="connsiteY31" fmla="*/ 332788 h 831552"/>
              <a:gd name="connsiteX32" fmla="*/ 0 w 1191491"/>
              <a:gd name="connsiteY32" fmla="*/ 291225 h 831552"/>
              <a:gd name="connsiteX33" fmla="*/ 13855 w 1191491"/>
              <a:gd name="connsiteY33" fmla="*/ 138825 h 831552"/>
              <a:gd name="connsiteX34" fmla="*/ 27709 w 1191491"/>
              <a:gd name="connsiteY34" fmla="*/ 97261 h 831552"/>
              <a:gd name="connsiteX35" fmla="*/ 83127 w 1191491"/>
              <a:gd name="connsiteY35" fmla="*/ 27988 h 83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1491" h="831552">
                <a:moveTo>
                  <a:pt x="83127" y="27988"/>
                </a:moveTo>
                <a:lnTo>
                  <a:pt x="83127" y="27988"/>
                </a:lnTo>
                <a:cubicBezTo>
                  <a:pt x="124691" y="18752"/>
                  <a:pt x="165335" y="3111"/>
                  <a:pt x="207818" y="279"/>
                </a:cubicBezTo>
                <a:cubicBezTo>
                  <a:pt x="248455" y="-2430"/>
                  <a:pt x="293874" y="15110"/>
                  <a:pt x="332509" y="27988"/>
                </a:cubicBezTo>
                <a:cubicBezTo>
                  <a:pt x="341745" y="41843"/>
                  <a:pt x="348444" y="57778"/>
                  <a:pt x="360218" y="69552"/>
                </a:cubicBezTo>
                <a:cubicBezTo>
                  <a:pt x="452582" y="161916"/>
                  <a:pt x="355600" y="27988"/>
                  <a:pt x="429491" y="138825"/>
                </a:cubicBezTo>
                <a:cubicBezTo>
                  <a:pt x="439912" y="222186"/>
                  <a:pt x="420105" y="248022"/>
                  <a:pt x="484909" y="291225"/>
                </a:cubicBezTo>
                <a:cubicBezTo>
                  <a:pt x="497060" y="299326"/>
                  <a:pt x="512618" y="300461"/>
                  <a:pt x="526473" y="305079"/>
                </a:cubicBezTo>
                <a:cubicBezTo>
                  <a:pt x="651164" y="300461"/>
                  <a:pt x="776864" y="307716"/>
                  <a:pt x="900546" y="291225"/>
                </a:cubicBezTo>
                <a:cubicBezTo>
                  <a:pt x="919967" y="288635"/>
                  <a:pt x="935413" y="268075"/>
                  <a:pt x="942109" y="249661"/>
                </a:cubicBezTo>
                <a:cubicBezTo>
                  <a:pt x="1024892" y="22008"/>
                  <a:pt x="905409" y="214658"/>
                  <a:pt x="983673" y="97261"/>
                </a:cubicBezTo>
                <a:cubicBezTo>
                  <a:pt x="988291" y="83406"/>
                  <a:pt x="987200" y="66024"/>
                  <a:pt x="997527" y="55697"/>
                </a:cubicBezTo>
                <a:cubicBezTo>
                  <a:pt x="1007854" y="45370"/>
                  <a:pt x="1024835" y="45011"/>
                  <a:pt x="1039091" y="41843"/>
                </a:cubicBezTo>
                <a:cubicBezTo>
                  <a:pt x="1066513" y="35749"/>
                  <a:pt x="1094580" y="33013"/>
                  <a:pt x="1122218" y="27988"/>
                </a:cubicBezTo>
                <a:cubicBezTo>
                  <a:pt x="1145386" y="23776"/>
                  <a:pt x="1168400" y="18752"/>
                  <a:pt x="1191491" y="14134"/>
                </a:cubicBezTo>
                <a:cubicBezTo>
                  <a:pt x="1158516" y="113058"/>
                  <a:pt x="1179983" y="72959"/>
                  <a:pt x="1136073" y="138825"/>
                </a:cubicBezTo>
                <a:cubicBezTo>
                  <a:pt x="1127453" y="216404"/>
                  <a:pt x="1126007" y="262215"/>
                  <a:pt x="1108364" y="332788"/>
                </a:cubicBezTo>
                <a:cubicBezTo>
                  <a:pt x="1081950" y="438444"/>
                  <a:pt x="1106575" y="300172"/>
                  <a:pt x="1080655" y="429770"/>
                </a:cubicBezTo>
                <a:cubicBezTo>
                  <a:pt x="1072738" y="469354"/>
                  <a:pt x="1064086" y="541324"/>
                  <a:pt x="1052946" y="582170"/>
                </a:cubicBezTo>
                <a:cubicBezTo>
                  <a:pt x="1045261" y="610349"/>
                  <a:pt x="1045890" y="644644"/>
                  <a:pt x="1025237" y="665297"/>
                </a:cubicBezTo>
                <a:cubicBezTo>
                  <a:pt x="858740" y="831794"/>
                  <a:pt x="1054847" y="642932"/>
                  <a:pt x="928255" y="748425"/>
                </a:cubicBezTo>
                <a:cubicBezTo>
                  <a:pt x="913203" y="760968"/>
                  <a:pt x="903703" y="780267"/>
                  <a:pt x="886691" y="789988"/>
                </a:cubicBezTo>
                <a:cubicBezTo>
                  <a:pt x="870159" y="799435"/>
                  <a:pt x="849861" y="799712"/>
                  <a:pt x="831273" y="803843"/>
                </a:cubicBezTo>
                <a:cubicBezTo>
                  <a:pt x="730958" y="826135"/>
                  <a:pt x="794710" y="806793"/>
                  <a:pt x="720437" y="831552"/>
                </a:cubicBezTo>
                <a:cubicBezTo>
                  <a:pt x="572655" y="826934"/>
                  <a:pt x="424704" y="826132"/>
                  <a:pt x="277091" y="817697"/>
                </a:cubicBezTo>
                <a:cubicBezTo>
                  <a:pt x="262511" y="816864"/>
                  <a:pt x="247678" y="811944"/>
                  <a:pt x="235527" y="803843"/>
                </a:cubicBezTo>
                <a:cubicBezTo>
                  <a:pt x="219224" y="792975"/>
                  <a:pt x="207818" y="776134"/>
                  <a:pt x="193964" y="762279"/>
                </a:cubicBezTo>
                <a:cubicBezTo>
                  <a:pt x="189346" y="743806"/>
                  <a:pt x="185581" y="725099"/>
                  <a:pt x="180109" y="706861"/>
                </a:cubicBezTo>
                <a:cubicBezTo>
                  <a:pt x="164248" y="653992"/>
                  <a:pt x="152466" y="614608"/>
                  <a:pt x="124691" y="568316"/>
                </a:cubicBezTo>
                <a:cubicBezTo>
                  <a:pt x="107557" y="539759"/>
                  <a:pt x="87746" y="512897"/>
                  <a:pt x="69273" y="485188"/>
                </a:cubicBezTo>
                <a:cubicBezTo>
                  <a:pt x="60037" y="471334"/>
                  <a:pt x="46830" y="459421"/>
                  <a:pt x="41564" y="443625"/>
                </a:cubicBezTo>
                <a:cubicBezTo>
                  <a:pt x="9893" y="348613"/>
                  <a:pt x="47293" y="466542"/>
                  <a:pt x="13855" y="332788"/>
                </a:cubicBezTo>
                <a:cubicBezTo>
                  <a:pt x="10313" y="318620"/>
                  <a:pt x="4618" y="305079"/>
                  <a:pt x="0" y="291225"/>
                </a:cubicBezTo>
                <a:cubicBezTo>
                  <a:pt x="4618" y="240425"/>
                  <a:pt x="6641" y="189322"/>
                  <a:pt x="13855" y="138825"/>
                </a:cubicBezTo>
                <a:cubicBezTo>
                  <a:pt x="15920" y="124368"/>
                  <a:pt x="19608" y="109412"/>
                  <a:pt x="27709" y="97261"/>
                </a:cubicBezTo>
                <a:cubicBezTo>
                  <a:pt x="125437" y="-49333"/>
                  <a:pt x="73891" y="39533"/>
                  <a:pt x="83127" y="279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comma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4752109" y="4447315"/>
            <a:ext cx="1343891" cy="831273"/>
          </a:xfrm>
          <a:custGeom>
            <a:avLst/>
            <a:gdLst>
              <a:gd name="connsiteX0" fmla="*/ 221673 w 1343891"/>
              <a:gd name="connsiteY0" fmla="*/ 0 h 831273"/>
              <a:gd name="connsiteX1" fmla="*/ 221673 w 1343891"/>
              <a:gd name="connsiteY1" fmla="*/ 0 h 831273"/>
              <a:gd name="connsiteX2" fmla="*/ 304800 w 1343891"/>
              <a:gd name="connsiteY2" fmla="*/ 96982 h 831273"/>
              <a:gd name="connsiteX3" fmla="*/ 387927 w 1343891"/>
              <a:gd name="connsiteY3" fmla="*/ 152400 h 831273"/>
              <a:gd name="connsiteX4" fmla="*/ 484909 w 1343891"/>
              <a:gd name="connsiteY4" fmla="*/ 221673 h 831273"/>
              <a:gd name="connsiteX5" fmla="*/ 512618 w 1343891"/>
              <a:gd name="connsiteY5" fmla="*/ 263236 h 831273"/>
              <a:gd name="connsiteX6" fmla="*/ 581891 w 1343891"/>
              <a:gd name="connsiteY6" fmla="*/ 318655 h 831273"/>
              <a:gd name="connsiteX7" fmla="*/ 706582 w 1343891"/>
              <a:gd name="connsiteY7" fmla="*/ 304800 h 831273"/>
              <a:gd name="connsiteX8" fmla="*/ 789709 w 1343891"/>
              <a:gd name="connsiteY8" fmla="*/ 235527 h 831273"/>
              <a:gd name="connsiteX9" fmla="*/ 831273 w 1343891"/>
              <a:gd name="connsiteY9" fmla="*/ 193964 h 831273"/>
              <a:gd name="connsiteX10" fmla="*/ 845127 w 1343891"/>
              <a:gd name="connsiteY10" fmla="*/ 152400 h 831273"/>
              <a:gd name="connsiteX11" fmla="*/ 942109 w 1343891"/>
              <a:gd name="connsiteY11" fmla="*/ 83127 h 831273"/>
              <a:gd name="connsiteX12" fmla="*/ 983673 w 1343891"/>
              <a:gd name="connsiteY12" fmla="*/ 55418 h 831273"/>
              <a:gd name="connsiteX13" fmla="*/ 1066800 w 1343891"/>
              <a:gd name="connsiteY13" fmla="*/ 41564 h 831273"/>
              <a:gd name="connsiteX14" fmla="*/ 1274618 w 1343891"/>
              <a:gd name="connsiteY14" fmla="*/ 55418 h 831273"/>
              <a:gd name="connsiteX15" fmla="*/ 1316182 w 1343891"/>
              <a:gd name="connsiteY15" fmla="*/ 83127 h 831273"/>
              <a:gd name="connsiteX16" fmla="*/ 1330036 w 1343891"/>
              <a:gd name="connsiteY16" fmla="*/ 152400 h 831273"/>
              <a:gd name="connsiteX17" fmla="*/ 1343891 w 1343891"/>
              <a:gd name="connsiteY17" fmla="*/ 193964 h 831273"/>
              <a:gd name="connsiteX18" fmla="*/ 1330036 w 1343891"/>
              <a:gd name="connsiteY18" fmla="*/ 304800 h 831273"/>
              <a:gd name="connsiteX19" fmla="*/ 1316182 w 1343891"/>
              <a:gd name="connsiteY19" fmla="*/ 346364 h 831273"/>
              <a:gd name="connsiteX20" fmla="*/ 1233055 w 1343891"/>
              <a:gd name="connsiteY20" fmla="*/ 429491 h 831273"/>
              <a:gd name="connsiteX21" fmla="*/ 1191491 w 1343891"/>
              <a:gd name="connsiteY21" fmla="*/ 471055 h 831273"/>
              <a:gd name="connsiteX22" fmla="*/ 1108364 w 1343891"/>
              <a:gd name="connsiteY22" fmla="*/ 526473 h 831273"/>
              <a:gd name="connsiteX23" fmla="*/ 955964 w 1343891"/>
              <a:gd name="connsiteY23" fmla="*/ 651164 h 831273"/>
              <a:gd name="connsiteX24" fmla="*/ 914400 w 1343891"/>
              <a:gd name="connsiteY24" fmla="*/ 665018 h 831273"/>
              <a:gd name="connsiteX25" fmla="*/ 845127 w 1343891"/>
              <a:gd name="connsiteY25" fmla="*/ 720436 h 831273"/>
              <a:gd name="connsiteX26" fmla="*/ 803564 w 1343891"/>
              <a:gd name="connsiteY26" fmla="*/ 748146 h 831273"/>
              <a:gd name="connsiteX27" fmla="*/ 748146 w 1343891"/>
              <a:gd name="connsiteY27" fmla="*/ 775855 h 831273"/>
              <a:gd name="connsiteX28" fmla="*/ 706582 w 1343891"/>
              <a:gd name="connsiteY28" fmla="*/ 803564 h 831273"/>
              <a:gd name="connsiteX29" fmla="*/ 568036 w 1343891"/>
              <a:gd name="connsiteY29" fmla="*/ 831273 h 831273"/>
              <a:gd name="connsiteX30" fmla="*/ 346364 w 1343891"/>
              <a:gd name="connsiteY30" fmla="*/ 817418 h 831273"/>
              <a:gd name="connsiteX31" fmla="*/ 304800 w 1343891"/>
              <a:gd name="connsiteY31" fmla="*/ 775855 h 831273"/>
              <a:gd name="connsiteX32" fmla="*/ 263236 w 1343891"/>
              <a:gd name="connsiteY32" fmla="*/ 748146 h 831273"/>
              <a:gd name="connsiteX33" fmla="*/ 221673 w 1343891"/>
              <a:gd name="connsiteY33" fmla="*/ 665018 h 831273"/>
              <a:gd name="connsiteX34" fmla="*/ 180109 w 1343891"/>
              <a:gd name="connsiteY34" fmla="*/ 623455 h 831273"/>
              <a:gd name="connsiteX35" fmla="*/ 110836 w 1343891"/>
              <a:gd name="connsiteY35" fmla="*/ 554182 h 831273"/>
              <a:gd name="connsiteX36" fmla="*/ 83127 w 1343891"/>
              <a:gd name="connsiteY36" fmla="*/ 512618 h 831273"/>
              <a:gd name="connsiteX37" fmla="*/ 27709 w 1343891"/>
              <a:gd name="connsiteY37" fmla="*/ 498764 h 831273"/>
              <a:gd name="connsiteX38" fmla="*/ 13855 w 1343891"/>
              <a:gd name="connsiteY38" fmla="*/ 443346 h 831273"/>
              <a:gd name="connsiteX39" fmla="*/ 0 w 1343891"/>
              <a:gd name="connsiteY39" fmla="*/ 401782 h 831273"/>
              <a:gd name="connsiteX40" fmla="*/ 41564 w 1343891"/>
              <a:gd name="connsiteY40" fmla="*/ 277091 h 831273"/>
              <a:gd name="connsiteX41" fmla="*/ 55418 w 1343891"/>
              <a:gd name="connsiteY41" fmla="*/ 235527 h 831273"/>
              <a:gd name="connsiteX42" fmla="*/ 110836 w 1343891"/>
              <a:gd name="connsiteY42" fmla="*/ 124691 h 831273"/>
              <a:gd name="connsiteX43" fmla="*/ 180109 w 1343891"/>
              <a:gd name="connsiteY43" fmla="*/ 41564 h 831273"/>
              <a:gd name="connsiteX44" fmla="*/ 221673 w 1343891"/>
              <a:gd name="connsiteY44" fmla="*/ 0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43891" h="831273">
                <a:moveTo>
                  <a:pt x="221673" y="0"/>
                </a:moveTo>
                <a:lnTo>
                  <a:pt x="221673" y="0"/>
                </a:lnTo>
                <a:cubicBezTo>
                  <a:pt x="249382" y="32327"/>
                  <a:pt x="273414" y="68211"/>
                  <a:pt x="304800" y="96982"/>
                </a:cubicBezTo>
                <a:cubicBezTo>
                  <a:pt x="329349" y="119485"/>
                  <a:pt x="360218" y="133927"/>
                  <a:pt x="387927" y="152400"/>
                </a:cubicBezTo>
                <a:cubicBezTo>
                  <a:pt x="411530" y="168135"/>
                  <a:pt x="467721" y="204485"/>
                  <a:pt x="484909" y="221673"/>
                </a:cubicBezTo>
                <a:cubicBezTo>
                  <a:pt x="496683" y="233447"/>
                  <a:pt x="502216" y="250234"/>
                  <a:pt x="512618" y="263236"/>
                </a:cubicBezTo>
                <a:cubicBezTo>
                  <a:pt x="535182" y="291441"/>
                  <a:pt x="551026" y="298078"/>
                  <a:pt x="581891" y="318655"/>
                </a:cubicBezTo>
                <a:cubicBezTo>
                  <a:pt x="623455" y="314037"/>
                  <a:pt x="665834" y="314204"/>
                  <a:pt x="706582" y="304800"/>
                </a:cubicBezTo>
                <a:cubicBezTo>
                  <a:pt x="772400" y="289611"/>
                  <a:pt x="754167" y="278178"/>
                  <a:pt x="789709" y="235527"/>
                </a:cubicBezTo>
                <a:cubicBezTo>
                  <a:pt x="802252" y="220475"/>
                  <a:pt x="817418" y="207818"/>
                  <a:pt x="831273" y="193964"/>
                </a:cubicBezTo>
                <a:cubicBezTo>
                  <a:pt x="835891" y="180109"/>
                  <a:pt x="837026" y="164551"/>
                  <a:pt x="845127" y="152400"/>
                </a:cubicBezTo>
                <a:cubicBezTo>
                  <a:pt x="876373" y="105530"/>
                  <a:pt x="895436" y="109797"/>
                  <a:pt x="942109" y="83127"/>
                </a:cubicBezTo>
                <a:cubicBezTo>
                  <a:pt x="956566" y="74866"/>
                  <a:pt x="967876" y="60683"/>
                  <a:pt x="983673" y="55418"/>
                </a:cubicBezTo>
                <a:cubicBezTo>
                  <a:pt x="1010323" y="46535"/>
                  <a:pt x="1039091" y="46182"/>
                  <a:pt x="1066800" y="41564"/>
                </a:cubicBezTo>
                <a:cubicBezTo>
                  <a:pt x="1136073" y="46182"/>
                  <a:pt x="1206136" y="44005"/>
                  <a:pt x="1274618" y="55418"/>
                </a:cubicBezTo>
                <a:cubicBezTo>
                  <a:pt x="1291043" y="58155"/>
                  <a:pt x="1307921" y="68670"/>
                  <a:pt x="1316182" y="83127"/>
                </a:cubicBezTo>
                <a:cubicBezTo>
                  <a:pt x="1327865" y="103573"/>
                  <a:pt x="1324325" y="129555"/>
                  <a:pt x="1330036" y="152400"/>
                </a:cubicBezTo>
                <a:cubicBezTo>
                  <a:pt x="1333578" y="166568"/>
                  <a:pt x="1339273" y="180109"/>
                  <a:pt x="1343891" y="193964"/>
                </a:cubicBezTo>
                <a:cubicBezTo>
                  <a:pt x="1339273" y="230909"/>
                  <a:pt x="1336696" y="268168"/>
                  <a:pt x="1330036" y="304800"/>
                </a:cubicBezTo>
                <a:cubicBezTo>
                  <a:pt x="1327424" y="319168"/>
                  <a:pt x="1325148" y="334836"/>
                  <a:pt x="1316182" y="346364"/>
                </a:cubicBezTo>
                <a:cubicBezTo>
                  <a:pt x="1292124" y="377296"/>
                  <a:pt x="1260764" y="401782"/>
                  <a:pt x="1233055" y="429491"/>
                </a:cubicBezTo>
                <a:cubicBezTo>
                  <a:pt x="1219200" y="443346"/>
                  <a:pt x="1207794" y="460187"/>
                  <a:pt x="1191491" y="471055"/>
                </a:cubicBezTo>
                <a:cubicBezTo>
                  <a:pt x="1163782" y="489528"/>
                  <a:pt x="1131912" y="502925"/>
                  <a:pt x="1108364" y="526473"/>
                </a:cubicBezTo>
                <a:cubicBezTo>
                  <a:pt x="1069623" y="565214"/>
                  <a:pt x="1011112" y="632782"/>
                  <a:pt x="955964" y="651164"/>
                </a:cubicBezTo>
                <a:lnTo>
                  <a:pt x="914400" y="665018"/>
                </a:lnTo>
                <a:cubicBezTo>
                  <a:pt x="867689" y="735086"/>
                  <a:pt x="912049" y="686975"/>
                  <a:pt x="845127" y="720436"/>
                </a:cubicBezTo>
                <a:cubicBezTo>
                  <a:pt x="830234" y="727883"/>
                  <a:pt x="818021" y="739885"/>
                  <a:pt x="803564" y="748146"/>
                </a:cubicBezTo>
                <a:cubicBezTo>
                  <a:pt x="785632" y="758393"/>
                  <a:pt x="766078" y="765608"/>
                  <a:pt x="748146" y="775855"/>
                </a:cubicBezTo>
                <a:cubicBezTo>
                  <a:pt x="733689" y="784116"/>
                  <a:pt x="721887" y="797005"/>
                  <a:pt x="706582" y="803564"/>
                </a:cubicBezTo>
                <a:cubicBezTo>
                  <a:pt x="680281" y="814836"/>
                  <a:pt x="586784" y="828148"/>
                  <a:pt x="568036" y="831273"/>
                </a:cubicBezTo>
                <a:cubicBezTo>
                  <a:pt x="494145" y="826655"/>
                  <a:pt x="418811" y="832670"/>
                  <a:pt x="346364" y="817418"/>
                </a:cubicBezTo>
                <a:cubicBezTo>
                  <a:pt x="327191" y="813382"/>
                  <a:pt x="319852" y="788398"/>
                  <a:pt x="304800" y="775855"/>
                </a:cubicBezTo>
                <a:cubicBezTo>
                  <a:pt x="292008" y="765195"/>
                  <a:pt x="277091" y="757382"/>
                  <a:pt x="263236" y="748146"/>
                </a:cubicBezTo>
                <a:cubicBezTo>
                  <a:pt x="249351" y="706490"/>
                  <a:pt x="251514" y="700828"/>
                  <a:pt x="221673" y="665018"/>
                </a:cubicBezTo>
                <a:cubicBezTo>
                  <a:pt x="209130" y="649966"/>
                  <a:pt x="192652" y="638507"/>
                  <a:pt x="180109" y="623455"/>
                </a:cubicBezTo>
                <a:cubicBezTo>
                  <a:pt x="122380" y="554181"/>
                  <a:pt x="187038" y="604983"/>
                  <a:pt x="110836" y="554182"/>
                </a:cubicBezTo>
                <a:cubicBezTo>
                  <a:pt x="101600" y="540327"/>
                  <a:pt x="96982" y="521854"/>
                  <a:pt x="83127" y="512618"/>
                </a:cubicBezTo>
                <a:cubicBezTo>
                  <a:pt x="67284" y="502056"/>
                  <a:pt x="41173" y="512228"/>
                  <a:pt x="27709" y="498764"/>
                </a:cubicBezTo>
                <a:cubicBezTo>
                  <a:pt x="14245" y="485300"/>
                  <a:pt x="19086" y="461655"/>
                  <a:pt x="13855" y="443346"/>
                </a:cubicBezTo>
                <a:cubicBezTo>
                  <a:pt x="9843" y="429304"/>
                  <a:pt x="4618" y="415637"/>
                  <a:pt x="0" y="401782"/>
                </a:cubicBezTo>
                <a:cubicBezTo>
                  <a:pt x="25723" y="247450"/>
                  <a:pt x="-7139" y="374500"/>
                  <a:pt x="41564" y="277091"/>
                </a:cubicBezTo>
                <a:cubicBezTo>
                  <a:pt x="48095" y="264029"/>
                  <a:pt x="49375" y="248822"/>
                  <a:pt x="55418" y="235527"/>
                </a:cubicBezTo>
                <a:cubicBezTo>
                  <a:pt x="72510" y="197923"/>
                  <a:pt x="92363" y="161636"/>
                  <a:pt x="110836" y="124691"/>
                </a:cubicBezTo>
                <a:cubicBezTo>
                  <a:pt x="129798" y="86767"/>
                  <a:pt x="134418" y="54619"/>
                  <a:pt x="180109" y="41564"/>
                </a:cubicBezTo>
                <a:cubicBezTo>
                  <a:pt x="197871" y="36489"/>
                  <a:pt x="214746" y="6927"/>
                  <a:pt x="2216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semi-colon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6040582" y="4455514"/>
            <a:ext cx="485552" cy="367710"/>
          </a:xfrm>
          <a:custGeom>
            <a:avLst/>
            <a:gdLst>
              <a:gd name="connsiteX0" fmla="*/ 0 w 485552"/>
              <a:gd name="connsiteY0" fmla="*/ 19504 h 367710"/>
              <a:gd name="connsiteX1" fmla="*/ 0 w 485552"/>
              <a:gd name="connsiteY1" fmla="*/ 19504 h 367710"/>
              <a:gd name="connsiteX2" fmla="*/ 263236 w 485552"/>
              <a:gd name="connsiteY2" fmla="*/ 33359 h 367710"/>
              <a:gd name="connsiteX3" fmla="*/ 457200 w 485552"/>
              <a:gd name="connsiteY3" fmla="*/ 19504 h 367710"/>
              <a:gd name="connsiteX4" fmla="*/ 471054 w 485552"/>
              <a:gd name="connsiteY4" fmla="*/ 296595 h 367710"/>
              <a:gd name="connsiteX5" fmla="*/ 457200 w 485552"/>
              <a:gd name="connsiteY5" fmla="*/ 338159 h 367710"/>
              <a:gd name="connsiteX6" fmla="*/ 360218 w 485552"/>
              <a:gd name="connsiteY6" fmla="*/ 365868 h 367710"/>
              <a:gd name="connsiteX7" fmla="*/ 96982 w 485552"/>
              <a:gd name="connsiteY7" fmla="*/ 352013 h 367710"/>
              <a:gd name="connsiteX8" fmla="*/ 69273 w 485552"/>
              <a:gd name="connsiteY8" fmla="*/ 268886 h 367710"/>
              <a:gd name="connsiteX9" fmla="*/ 41563 w 485552"/>
              <a:gd name="connsiteY9" fmla="*/ 241177 h 367710"/>
              <a:gd name="connsiteX10" fmla="*/ 27709 w 485552"/>
              <a:gd name="connsiteY10" fmla="*/ 19504 h 367710"/>
              <a:gd name="connsiteX11" fmla="*/ 0 w 485552"/>
              <a:gd name="connsiteY11" fmla="*/ 19504 h 36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552" h="367710">
                <a:moveTo>
                  <a:pt x="0" y="19504"/>
                </a:moveTo>
                <a:lnTo>
                  <a:pt x="0" y="19504"/>
                </a:lnTo>
                <a:cubicBezTo>
                  <a:pt x="87745" y="24122"/>
                  <a:pt x="175369" y="33359"/>
                  <a:pt x="263236" y="33359"/>
                </a:cubicBezTo>
                <a:cubicBezTo>
                  <a:pt x="328055" y="33359"/>
                  <a:pt x="417035" y="-31372"/>
                  <a:pt x="457200" y="19504"/>
                </a:cubicBezTo>
                <a:cubicBezTo>
                  <a:pt x="514504" y="92089"/>
                  <a:pt x="466436" y="204231"/>
                  <a:pt x="471054" y="296595"/>
                </a:cubicBezTo>
                <a:cubicBezTo>
                  <a:pt x="466436" y="310450"/>
                  <a:pt x="467527" y="327832"/>
                  <a:pt x="457200" y="338159"/>
                </a:cubicBezTo>
                <a:cubicBezTo>
                  <a:pt x="450577" y="344782"/>
                  <a:pt x="360695" y="365749"/>
                  <a:pt x="360218" y="365868"/>
                </a:cubicBezTo>
                <a:cubicBezTo>
                  <a:pt x="272473" y="361250"/>
                  <a:pt x="180340" y="379799"/>
                  <a:pt x="96982" y="352013"/>
                </a:cubicBezTo>
                <a:cubicBezTo>
                  <a:pt x="69273" y="342777"/>
                  <a:pt x="89926" y="289539"/>
                  <a:pt x="69273" y="268886"/>
                </a:cubicBezTo>
                <a:lnTo>
                  <a:pt x="41563" y="241177"/>
                </a:lnTo>
                <a:cubicBezTo>
                  <a:pt x="12648" y="125515"/>
                  <a:pt x="1481" y="137531"/>
                  <a:pt x="27709" y="19504"/>
                </a:cubicBezTo>
                <a:cubicBezTo>
                  <a:pt x="29126" y="13129"/>
                  <a:pt x="4618" y="19504"/>
                  <a:pt x="0" y="1950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8" y="6"/>
            <a:ext cx="15017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353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</a:t>
            </a:r>
            <a:r>
              <a:rPr lang="hu-HU" dirty="0" err="1"/>
              <a:t>Semi-colon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stronger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a </a:t>
            </a:r>
            <a:r>
              <a:rPr lang="hu-HU" dirty="0" err="1"/>
              <a:t>comma</a:t>
            </a:r>
            <a:endParaRPr lang="en-US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8" y="2204864"/>
            <a:ext cx="3810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abadkézi sokszög 6"/>
          <p:cNvSpPr/>
          <p:nvPr/>
        </p:nvSpPr>
        <p:spPr>
          <a:xfrm>
            <a:off x="3103421" y="4474739"/>
            <a:ext cx="1191491" cy="831552"/>
          </a:xfrm>
          <a:custGeom>
            <a:avLst/>
            <a:gdLst>
              <a:gd name="connsiteX0" fmla="*/ 83127 w 1191491"/>
              <a:gd name="connsiteY0" fmla="*/ 27988 h 831552"/>
              <a:gd name="connsiteX1" fmla="*/ 83127 w 1191491"/>
              <a:gd name="connsiteY1" fmla="*/ 27988 h 831552"/>
              <a:gd name="connsiteX2" fmla="*/ 207818 w 1191491"/>
              <a:gd name="connsiteY2" fmla="*/ 279 h 831552"/>
              <a:gd name="connsiteX3" fmla="*/ 332509 w 1191491"/>
              <a:gd name="connsiteY3" fmla="*/ 27988 h 831552"/>
              <a:gd name="connsiteX4" fmla="*/ 360218 w 1191491"/>
              <a:gd name="connsiteY4" fmla="*/ 69552 h 831552"/>
              <a:gd name="connsiteX5" fmla="*/ 429491 w 1191491"/>
              <a:gd name="connsiteY5" fmla="*/ 138825 h 831552"/>
              <a:gd name="connsiteX6" fmla="*/ 484909 w 1191491"/>
              <a:gd name="connsiteY6" fmla="*/ 291225 h 831552"/>
              <a:gd name="connsiteX7" fmla="*/ 526473 w 1191491"/>
              <a:gd name="connsiteY7" fmla="*/ 305079 h 831552"/>
              <a:gd name="connsiteX8" fmla="*/ 900546 w 1191491"/>
              <a:gd name="connsiteY8" fmla="*/ 291225 h 831552"/>
              <a:gd name="connsiteX9" fmla="*/ 942109 w 1191491"/>
              <a:gd name="connsiteY9" fmla="*/ 249661 h 831552"/>
              <a:gd name="connsiteX10" fmla="*/ 983673 w 1191491"/>
              <a:gd name="connsiteY10" fmla="*/ 97261 h 831552"/>
              <a:gd name="connsiteX11" fmla="*/ 997527 w 1191491"/>
              <a:gd name="connsiteY11" fmla="*/ 55697 h 831552"/>
              <a:gd name="connsiteX12" fmla="*/ 1039091 w 1191491"/>
              <a:gd name="connsiteY12" fmla="*/ 41843 h 831552"/>
              <a:gd name="connsiteX13" fmla="*/ 1122218 w 1191491"/>
              <a:gd name="connsiteY13" fmla="*/ 27988 h 831552"/>
              <a:gd name="connsiteX14" fmla="*/ 1191491 w 1191491"/>
              <a:gd name="connsiteY14" fmla="*/ 14134 h 831552"/>
              <a:gd name="connsiteX15" fmla="*/ 1136073 w 1191491"/>
              <a:gd name="connsiteY15" fmla="*/ 138825 h 831552"/>
              <a:gd name="connsiteX16" fmla="*/ 1108364 w 1191491"/>
              <a:gd name="connsiteY16" fmla="*/ 332788 h 831552"/>
              <a:gd name="connsiteX17" fmla="*/ 1080655 w 1191491"/>
              <a:gd name="connsiteY17" fmla="*/ 429770 h 831552"/>
              <a:gd name="connsiteX18" fmla="*/ 1052946 w 1191491"/>
              <a:gd name="connsiteY18" fmla="*/ 582170 h 831552"/>
              <a:gd name="connsiteX19" fmla="*/ 1025237 w 1191491"/>
              <a:gd name="connsiteY19" fmla="*/ 665297 h 831552"/>
              <a:gd name="connsiteX20" fmla="*/ 928255 w 1191491"/>
              <a:gd name="connsiteY20" fmla="*/ 748425 h 831552"/>
              <a:gd name="connsiteX21" fmla="*/ 886691 w 1191491"/>
              <a:gd name="connsiteY21" fmla="*/ 789988 h 831552"/>
              <a:gd name="connsiteX22" fmla="*/ 831273 w 1191491"/>
              <a:gd name="connsiteY22" fmla="*/ 803843 h 831552"/>
              <a:gd name="connsiteX23" fmla="*/ 720437 w 1191491"/>
              <a:gd name="connsiteY23" fmla="*/ 831552 h 831552"/>
              <a:gd name="connsiteX24" fmla="*/ 277091 w 1191491"/>
              <a:gd name="connsiteY24" fmla="*/ 817697 h 831552"/>
              <a:gd name="connsiteX25" fmla="*/ 235527 w 1191491"/>
              <a:gd name="connsiteY25" fmla="*/ 803843 h 831552"/>
              <a:gd name="connsiteX26" fmla="*/ 193964 w 1191491"/>
              <a:gd name="connsiteY26" fmla="*/ 762279 h 831552"/>
              <a:gd name="connsiteX27" fmla="*/ 180109 w 1191491"/>
              <a:gd name="connsiteY27" fmla="*/ 706861 h 831552"/>
              <a:gd name="connsiteX28" fmla="*/ 124691 w 1191491"/>
              <a:gd name="connsiteY28" fmla="*/ 568316 h 831552"/>
              <a:gd name="connsiteX29" fmla="*/ 69273 w 1191491"/>
              <a:gd name="connsiteY29" fmla="*/ 485188 h 831552"/>
              <a:gd name="connsiteX30" fmla="*/ 41564 w 1191491"/>
              <a:gd name="connsiteY30" fmla="*/ 443625 h 831552"/>
              <a:gd name="connsiteX31" fmla="*/ 13855 w 1191491"/>
              <a:gd name="connsiteY31" fmla="*/ 332788 h 831552"/>
              <a:gd name="connsiteX32" fmla="*/ 0 w 1191491"/>
              <a:gd name="connsiteY32" fmla="*/ 291225 h 831552"/>
              <a:gd name="connsiteX33" fmla="*/ 13855 w 1191491"/>
              <a:gd name="connsiteY33" fmla="*/ 138825 h 831552"/>
              <a:gd name="connsiteX34" fmla="*/ 27709 w 1191491"/>
              <a:gd name="connsiteY34" fmla="*/ 97261 h 831552"/>
              <a:gd name="connsiteX35" fmla="*/ 83127 w 1191491"/>
              <a:gd name="connsiteY35" fmla="*/ 27988 h 83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1491" h="831552">
                <a:moveTo>
                  <a:pt x="83127" y="27988"/>
                </a:moveTo>
                <a:lnTo>
                  <a:pt x="83127" y="27988"/>
                </a:lnTo>
                <a:cubicBezTo>
                  <a:pt x="124691" y="18752"/>
                  <a:pt x="165335" y="3111"/>
                  <a:pt x="207818" y="279"/>
                </a:cubicBezTo>
                <a:cubicBezTo>
                  <a:pt x="248455" y="-2430"/>
                  <a:pt x="293874" y="15110"/>
                  <a:pt x="332509" y="27988"/>
                </a:cubicBezTo>
                <a:cubicBezTo>
                  <a:pt x="341745" y="41843"/>
                  <a:pt x="348444" y="57778"/>
                  <a:pt x="360218" y="69552"/>
                </a:cubicBezTo>
                <a:cubicBezTo>
                  <a:pt x="452582" y="161916"/>
                  <a:pt x="355600" y="27988"/>
                  <a:pt x="429491" y="138825"/>
                </a:cubicBezTo>
                <a:cubicBezTo>
                  <a:pt x="439912" y="222186"/>
                  <a:pt x="420105" y="248022"/>
                  <a:pt x="484909" y="291225"/>
                </a:cubicBezTo>
                <a:cubicBezTo>
                  <a:pt x="497060" y="299326"/>
                  <a:pt x="512618" y="300461"/>
                  <a:pt x="526473" y="305079"/>
                </a:cubicBezTo>
                <a:cubicBezTo>
                  <a:pt x="651164" y="300461"/>
                  <a:pt x="776864" y="307716"/>
                  <a:pt x="900546" y="291225"/>
                </a:cubicBezTo>
                <a:cubicBezTo>
                  <a:pt x="919967" y="288635"/>
                  <a:pt x="935413" y="268075"/>
                  <a:pt x="942109" y="249661"/>
                </a:cubicBezTo>
                <a:cubicBezTo>
                  <a:pt x="1024892" y="22008"/>
                  <a:pt x="905409" y="214658"/>
                  <a:pt x="983673" y="97261"/>
                </a:cubicBezTo>
                <a:cubicBezTo>
                  <a:pt x="988291" y="83406"/>
                  <a:pt x="987200" y="66024"/>
                  <a:pt x="997527" y="55697"/>
                </a:cubicBezTo>
                <a:cubicBezTo>
                  <a:pt x="1007854" y="45370"/>
                  <a:pt x="1024835" y="45011"/>
                  <a:pt x="1039091" y="41843"/>
                </a:cubicBezTo>
                <a:cubicBezTo>
                  <a:pt x="1066513" y="35749"/>
                  <a:pt x="1094580" y="33013"/>
                  <a:pt x="1122218" y="27988"/>
                </a:cubicBezTo>
                <a:cubicBezTo>
                  <a:pt x="1145386" y="23776"/>
                  <a:pt x="1168400" y="18752"/>
                  <a:pt x="1191491" y="14134"/>
                </a:cubicBezTo>
                <a:cubicBezTo>
                  <a:pt x="1158516" y="113058"/>
                  <a:pt x="1179983" y="72959"/>
                  <a:pt x="1136073" y="138825"/>
                </a:cubicBezTo>
                <a:cubicBezTo>
                  <a:pt x="1127453" y="216404"/>
                  <a:pt x="1126007" y="262215"/>
                  <a:pt x="1108364" y="332788"/>
                </a:cubicBezTo>
                <a:cubicBezTo>
                  <a:pt x="1081950" y="438444"/>
                  <a:pt x="1106575" y="300172"/>
                  <a:pt x="1080655" y="429770"/>
                </a:cubicBezTo>
                <a:cubicBezTo>
                  <a:pt x="1072738" y="469354"/>
                  <a:pt x="1064086" y="541324"/>
                  <a:pt x="1052946" y="582170"/>
                </a:cubicBezTo>
                <a:cubicBezTo>
                  <a:pt x="1045261" y="610349"/>
                  <a:pt x="1045890" y="644644"/>
                  <a:pt x="1025237" y="665297"/>
                </a:cubicBezTo>
                <a:cubicBezTo>
                  <a:pt x="858740" y="831794"/>
                  <a:pt x="1054847" y="642932"/>
                  <a:pt x="928255" y="748425"/>
                </a:cubicBezTo>
                <a:cubicBezTo>
                  <a:pt x="913203" y="760968"/>
                  <a:pt x="903703" y="780267"/>
                  <a:pt x="886691" y="789988"/>
                </a:cubicBezTo>
                <a:cubicBezTo>
                  <a:pt x="870159" y="799435"/>
                  <a:pt x="849861" y="799712"/>
                  <a:pt x="831273" y="803843"/>
                </a:cubicBezTo>
                <a:cubicBezTo>
                  <a:pt x="730958" y="826135"/>
                  <a:pt x="794710" y="806793"/>
                  <a:pt x="720437" y="831552"/>
                </a:cubicBezTo>
                <a:cubicBezTo>
                  <a:pt x="572655" y="826934"/>
                  <a:pt x="424704" y="826132"/>
                  <a:pt x="277091" y="817697"/>
                </a:cubicBezTo>
                <a:cubicBezTo>
                  <a:pt x="262511" y="816864"/>
                  <a:pt x="247678" y="811944"/>
                  <a:pt x="235527" y="803843"/>
                </a:cubicBezTo>
                <a:cubicBezTo>
                  <a:pt x="219224" y="792975"/>
                  <a:pt x="207818" y="776134"/>
                  <a:pt x="193964" y="762279"/>
                </a:cubicBezTo>
                <a:cubicBezTo>
                  <a:pt x="189346" y="743806"/>
                  <a:pt x="185581" y="725099"/>
                  <a:pt x="180109" y="706861"/>
                </a:cubicBezTo>
                <a:cubicBezTo>
                  <a:pt x="164248" y="653992"/>
                  <a:pt x="152466" y="614608"/>
                  <a:pt x="124691" y="568316"/>
                </a:cubicBezTo>
                <a:cubicBezTo>
                  <a:pt x="107557" y="539759"/>
                  <a:pt x="87746" y="512897"/>
                  <a:pt x="69273" y="485188"/>
                </a:cubicBezTo>
                <a:cubicBezTo>
                  <a:pt x="60037" y="471334"/>
                  <a:pt x="46830" y="459421"/>
                  <a:pt x="41564" y="443625"/>
                </a:cubicBezTo>
                <a:cubicBezTo>
                  <a:pt x="9893" y="348613"/>
                  <a:pt x="47293" y="466542"/>
                  <a:pt x="13855" y="332788"/>
                </a:cubicBezTo>
                <a:cubicBezTo>
                  <a:pt x="10313" y="318620"/>
                  <a:pt x="4618" y="305079"/>
                  <a:pt x="0" y="291225"/>
                </a:cubicBezTo>
                <a:cubicBezTo>
                  <a:pt x="4618" y="240425"/>
                  <a:pt x="6641" y="189322"/>
                  <a:pt x="13855" y="138825"/>
                </a:cubicBezTo>
                <a:cubicBezTo>
                  <a:pt x="15920" y="124368"/>
                  <a:pt x="19608" y="109412"/>
                  <a:pt x="27709" y="97261"/>
                </a:cubicBezTo>
                <a:cubicBezTo>
                  <a:pt x="125437" y="-49333"/>
                  <a:pt x="73891" y="39533"/>
                  <a:pt x="83127" y="279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comma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4752109" y="4447315"/>
            <a:ext cx="1343891" cy="831273"/>
          </a:xfrm>
          <a:custGeom>
            <a:avLst/>
            <a:gdLst>
              <a:gd name="connsiteX0" fmla="*/ 221673 w 1343891"/>
              <a:gd name="connsiteY0" fmla="*/ 0 h 831273"/>
              <a:gd name="connsiteX1" fmla="*/ 221673 w 1343891"/>
              <a:gd name="connsiteY1" fmla="*/ 0 h 831273"/>
              <a:gd name="connsiteX2" fmla="*/ 304800 w 1343891"/>
              <a:gd name="connsiteY2" fmla="*/ 96982 h 831273"/>
              <a:gd name="connsiteX3" fmla="*/ 387927 w 1343891"/>
              <a:gd name="connsiteY3" fmla="*/ 152400 h 831273"/>
              <a:gd name="connsiteX4" fmla="*/ 484909 w 1343891"/>
              <a:gd name="connsiteY4" fmla="*/ 221673 h 831273"/>
              <a:gd name="connsiteX5" fmla="*/ 512618 w 1343891"/>
              <a:gd name="connsiteY5" fmla="*/ 263236 h 831273"/>
              <a:gd name="connsiteX6" fmla="*/ 581891 w 1343891"/>
              <a:gd name="connsiteY6" fmla="*/ 318655 h 831273"/>
              <a:gd name="connsiteX7" fmla="*/ 706582 w 1343891"/>
              <a:gd name="connsiteY7" fmla="*/ 304800 h 831273"/>
              <a:gd name="connsiteX8" fmla="*/ 789709 w 1343891"/>
              <a:gd name="connsiteY8" fmla="*/ 235527 h 831273"/>
              <a:gd name="connsiteX9" fmla="*/ 831273 w 1343891"/>
              <a:gd name="connsiteY9" fmla="*/ 193964 h 831273"/>
              <a:gd name="connsiteX10" fmla="*/ 845127 w 1343891"/>
              <a:gd name="connsiteY10" fmla="*/ 152400 h 831273"/>
              <a:gd name="connsiteX11" fmla="*/ 942109 w 1343891"/>
              <a:gd name="connsiteY11" fmla="*/ 83127 h 831273"/>
              <a:gd name="connsiteX12" fmla="*/ 983673 w 1343891"/>
              <a:gd name="connsiteY12" fmla="*/ 55418 h 831273"/>
              <a:gd name="connsiteX13" fmla="*/ 1066800 w 1343891"/>
              <a:gd name="connsiteY13" fmla="*/ 41564 h 831273"/>
              <a:gd name="connsiteX14" fmla="*/ 1274618 w 1343891"/>
              <a:gd name="connsiteY14" fmla="*/ 55418 h 831273"/>
              <a:gd name="connsiteX15" fmla="*/ 1316182 w 1343891"/>
              <a:gd name="connsiteY15" fmla="*/ 83127 h 831273"/>
              <a:gd name="connsiteX16" fmla="*/ 1330036 w 1343891"/>
              <a:gd name="connsiteY16" fmla="*/ 152400 h 831273"/>
              <a:gd name="connsiteX17" fmla="*/ 1343891 w 1343891"/>
              <a:gd name="connsiteY17" fmla="*/ 193964 h 831273"/>
              <a:gd name="connsiteX18" fmla="*/ 1330036 w 1343891"/>
              <a:gd name="connsiteY18" fmla="*/ 304800 h 831273"/>
              <a:gd name="connsiteX19" fmla="*/ 1316182 w 1343891"/>
              <a:gd name="connsiteY19" fmla="*/ 346364 h 831273"/>
              <a:gd name="connsiteX20" fmla="*/ 1233055 w 1343891"/>
              <a:gd name="connsiteY20" fmla="*/ 429491 h 831273"/>
              <a:gd name="connsiteX21" fmla="*/ 1191491 w 1343891"/>
              <a:gd name="connsiteY21" fmla="*/ 471055 h 831273"/>
              <a:gd name="connsiteX22" fmla="*/ 1108364 w 1343891"/>
              <a:gd name="connsiteY22" fmla="*/ 526473 h 831273"/>
              <a:gd name="connsiteX23" fmla="*/ 955964 w 1343891"/>
              <a:gd name="connsiteY23" fmla="*/ 651164 h 831273"/>
              <a:gd name="connsiteX24" fmla="*/ 914400 w 1343891"/>
              <a:gd name="connsiteY24" fmla="*/ 665018 h 831273"/>
              <a:gd name="connsiteX25" fmla="*/ 845127 w 1343891"/>
              <a:gd name="connsiteY25" fmla="*/ 720436 h 831273"/>
              <a:gd name="connsiteX26" fmla="*/ 803564 w 1343891"/>
              <a:gd name="connsiteY26" fmla="*/ 748146 h 831273"/>
              <a:gd name="connsiteX27" fmla="*/ 748146 w 1343891"/>
              <a:gd name="connsiteY27" fmla="*/ 775855 h 831273"/>
              <a:gd name="connsiteX28" fmla="*/ 706582 w 1343891"/>
              <a:gd name="connsiteY28" fmla="*/ 803564 h 831273"/>
              <a:gd name="connsiteX29" fmla="*/ 568036 w 1343891"/>
              <a:gd name="connsiteY29" fmla="*/ 831273 h 831273"/>
              <a:gd name="connsiteX30" fmla="*/ 346364 w 1343891"/>
              <a:gd name="connsiteY30" fmla="*/ 817418 h 831273"/>
              <a:gd name="connsiteX31" fmla="*/ 304800 w 1343891"/>
              <a:gd name="connsiteY31" fmla="*/ 775855 h 831273"/>
              <a:gd name="connsiteX32" fmla="*/ 263236 w 1343891"/>
              <a:gd name="connsiteY32" fmla="*/ 748146 h 831273"/>
              <a:gd name="connsiteX33" fmla="*/ 221673 w 1343891"/>
              <a:gd name="connsiteY33" fmla="*/ 665018 h 831273"/>
              <a:gd name="connsiteX34" fmla="*/ 180109 w 1343891"/>
              <a:gd name="connsiteY34" fmla="*/ 623455 h 831273"/>
              <a:gd name="connsiteX35" fmla="*/ 110836 w 1343891"/>
              <a:gd name="connsiteY35" fmla="*/ 554182 h 831273"/>
              <a:gd name="connsiteX36" fmla="*/ 83127 w 1343891"/>
              <a:gd name="connsiteY36" fmla="*/ 512618 h 831273"/>
              <a:gd name="connsiteX37" fmla="*/ 27709 w 1343891"/>
              <a:gd name="connsiteY37" fmla="*/ 498764 h 831273"/>
              <a:gd name="connsiteX38" fmla="*/ 13855 w 1343891"/>
              <a:gd name="connsiteY38" fmla="*/ 443346 h 831273"/>
              <a:gd name="connsiteX39" fmla="*/ 0 w 1343891"/>
              <a:gd name="connsiteY39" fmla="*/ 401782 h 831273"/>
              <a:gd name="connsiteX40" fmla="*/ 41564 w 1343891"/>
              <a:gd name="connsiteY40" fmla="*/ 277091 h 831273"/>
              <a:gd name="connsiteX41" fmla="*/ 55418 w 1343891"/>
              <a:gd name="connsiteY41" fmla="*/ 235527 h 831273"/>
              <a:gd name="connsiteX42" fmla="*/ 110836 w 1343891"/>
              <a:gd name="connsiteY42" fmla="*/ 124691 h 831273"/>
              <a:gd name="connsiteX43" fmla="*/ 180109 w 1343891"/>
              <a:gd name="connsiteY43" fmla="*/ 41564 h 831273"/>
              <a:gd name="connsiteX44" fmla="*/ 221673 w 1343891"/>
              <a:gd name="connsiteY44" fmla="*/ 0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43891" h="831273">
                <a:moveTo>
                  <a:pt x="221673" y="0"/>
                </a:moveTo>
                <a:lnTo>
                  <a:pt x="221673" y="0"/>
                </a:lnTo>
                <a:cubicBezTo>
                  <a:pt x="249382" y="32327"/>
                  <a:pt x="273414" y="68211"/>
                  <a:pt x="304800" y="96982"/>
                </a:cubicBezTo>
                <a:cubicBezTo>
                  <a:pt x="329349" y="119485"/>
                  <a:pt x="360218" y="133927"/>
                  <a:pt x="387927" y="152400"/>
                </a:cubicBezTo>
                <a:cubicBezTo>
                  <a:pt x="411530" y="168135"/>
                  <a:pt x="467721" y="204485"/>
                  <a:pt x="484909" y="221673"/>
                </a:cubicBezTo>
                <a:cubicBezTo>
                  <a:pt x="496683" y="233447"/>
                  <a:pt x="502216" y="250234"/>
                  <a:pt x="512618" y="263236"/>
                </a:cubicBezTo>
                <a:cubicBezTo>
                  <a:pt x="535182" y="291441"/>
                  <a:pt x="551026" y="298078"/>
                  <a:pt x="581891" y="318655"/>
                </a:cubicBezTo>
                <a:cubicBezTo>
                  <a:pt x="623455" y="314037"/>
                  <a:pt x="665834" y="314204"/>
                  <a:pt x="706582" y="304800"/>
                </a:cubicBezTo>
                <a:cubicBezTo>
                  <a:pt x="772400" y="289611"/>
                  <a:pt x="754167" y="278178"/>
                  <a:pt x="789709" y="235527"/>
                </a:cubicBezTo>
                <a:cubicBezTo>
                  <a:pt x="802252" y="220475"/>
                  <a:pt x="817418" y="207818"/>
                  <a:pt x="831273" y="193964"/>
                </a:cubicBezTo>
                <a:cubicBezTo>
                  <a:pt x="835891" y="180109"/>
                  <a:pt x="837026" y="164551"/>
                  <a:pt x="845127" y="152400"/>
                </a:cubicBezTo>
                <a:cubicBezTo>
                  <a:pt x="876373" y="105530"/>
                  <a:pt x="895436" y="109797"/>
                  <a:pt x="942109" y="83127"/>
                </a:cubicBezTo>
                <a:cubicBezTo>
                  <a:pt x="956566" y="74866"/>
                  <a:pt x="967876" y="60683"/>
                  <a:pt x="983673" y="55418"/>
                </a:cubicBezTo>
                <a:cubicBezTo>
                  <a:pt x="1010323" y="46535"/>
                  <a:pt x="1039091" y="46182"/>
                  <a:pt x="1066800" y="41564"/>
                </a:cubicBezTo>
                <a:cubicBezTo>
                  <a:pt x="1136073" y="46182"/>
                  <a:pt x="1206136" y="44005"/>
                  <a:pt x="1274618" y="55418"/>
                </a:cubicBezTo>
                <a:cubicBezTo>
                  <a:pt x="1291043" y="58155"/>
                  <a:pt x="1307921" y="68670"/>
                  <a:pt x="1316182" y="83127"/>
                </a:cubicBezTo>
                <a:cubicBezTo>
                  <a:pt x="1327865" y="103573"/>
                  <a:pt x="1324325" y="129555"/>
                  <a:pt x="1330036" y="152400"/>
                </a:cubicBezTo>
                <a:cubicBezTo>
                  <a:pt x="1333578" y="166568"/>
                  <a:pt x="1339273" y="180109"/>
                  <a:pt x="1343891" y="193964"/>
                </a:cubicBezTo>
                <a:cubicBezTo>
                  <a:pt x="1339273" y="230909"/>
                  <a:pt x="1336696" y="268168"/>
                  <a:pt x="1330036" y="304800"/>
                </a:cubicBezTo>
                <a:cubicBezTo>
                  <a:pt x="1327424" y="319168"/>
                  <a:pt x="1325148" y="334836"/>
                  <a:pt x="1316182" y="346364"/>
                </a:cubicBezTo>
                <a:cubicBezTo>
                  <a:pt x="1292124" y="377296"/>
                  <a:pt x="1260764" y="401782"/>
                  <a:pt x="1233055" y="429491"/>
                </a:cubicBezTo>
                <a:cubicBezTo>
                  <a:pt x="1219200" y="443346"/>
                  <a:pt x="1207794" y="460187"/>
                  <a:pt x="1191491" y="471055"/>
                </a:cubicBezTo>
                <a:cubicBezTo>
                  <a:pt x="1163782" y="489528"/>
                  <a:pt x="1131912" y="502925"/>
                  <a:pt x="1108364" y="526473"/>
                </a:cubicBezTo>
                <a:cubicBezTo>
                  <a:pt x="1069623" y="565214"/>
                  <a:pt x="1011112" y="632782"/>
                  <a:pt x="955964" y="651164"/>
                </a:cubicBezTo>
                <a:lnTo>
                  <a:pt x="914400" y="665018"/>
                </a:lnTo>
                <a:cubicBezTo>
                  <a:pt x="867689" y="735086"/>
                  <a:pt x="912049" y="686975"/>
                  <a:pt x="845127" y="720436"/>
                </a:cubicBezTo>
                <a:cubicBezTo>
                  <a:pt x="830234" y="727883"/>
                  <a:pt x="818021" y="739885"/>
                  <a:pt x="803564" y="748146"/>
                </a:cubicBezTo>
                <a:cubicBezTo>
                  <a:pt x="785632" y="758393"/>
                  <a:pt x="766078" y="765608"/>
                  <a:pt x="748146" y="775855"/>
                </a:cubicBezTo>
                <a:cubicBezTo>
                  <a:pt x="733689" y="784116"/>
                  <a:pt x="721887" y="797005"/>
                  <a:pt x="706582" y="803564"/>
                </a:cubicBezTo>
                <a:cubicBezTo>
                  <a:pt x="680281" y="814836"/>
                  <a:pt x="586784" y="828148"/>
                  <a:pt x="568036" y="831273"/>
                </a:cubicBezTo>
                <a:cubicBezTo>
                  <a:pt x="494145" y="826655"/>
                  <a:pt x="418811" y="832670"/>
                  <a:pt x="346364" y="817418"/>
                </a:cubicBezTo>
                <a:cubicBezTo>
                  <a:pt x="327191" y="813382"/>
                  <a:pt x="319852" y="788398"/>
                  <a:pt x="304800" y="775855"/>
                </a:cubicBezTo>
                <a:cubicBezTo>
                  <a:pt x="292008" y="765195"/>
                  <a:pt x="277091" y="757382"/>
                  <a:pt x="263236" y="748146"/>
                </a:cubicBezTo>
                <a:cubicBezTo>
                  <a:pt x="249351" y="706490"/>
                  <a:pt x="251514" y="700828"/>
                  <a:pt x="221673" y="665018"/>
                </a:cubicBezTo>
                <a:cubicBezTo>
                  <a:pt x="209130" y="649966"/>
                  <a:pt x="192652" y="638507"/>
                  <a:pt x="180109" y="623455"/>
                </a:cubicBezTo>
                <a:cubicBezTo>
                  <a:pt x="122380" y="554181"/>
                  <a:pt x="187038" y="604983"/>
                  <a:pt x="110836" y="554182"/>
                </a:cubicBezTo>
                <a:cubicBezTo>
                  <a:pt x="101600" y="540327"/>
                  <a:pt x="96982" y="521854"/>
                  <a:pt x="83127" y="512618"/>
                </a:cubicBezTo>
                <a:cubicBezTo>
                  <a:pt x="67284" y="502056"/>
                  <a:pt x="41173" y="512228"/>
                  <a:pt x="27709" y="498764"/>
                </a:cubicBezTo>
                <a:cubicBezTo>
                  <a:pt x="14245" y="485300"/>
                  <a:pt x="19086" y="461655"/>
                  <a:pt x="13855" y="443346"/>
                </a:cubicBezTo>
                <a:cubicBezTo>
                  <a:pt x="9843" y="429304"/>
                  <a:pt x="4618" y="415637"/>
                  <a:pt x="0" y="401782"/>
                </a:cubicBezTo>
                <a:cubicBezTo>
                  <a:pt x="25723" y="247450"/>
                  <a:pt x="-7139" y="374500"/>
                  <a:pt x="41564" y="277091"/>
                </a:cubicBezTo>
                <a:cubicBezTo>
                  <a:pt x="48095" y="264029"/>
                  <a:pt x="49375" y="248822"/>
                  <a:pt x="55418" y="235527"/>
                </a:cubicBezTo>
                <a:cubicBezTo>
                  <a:pt x="72510" y="197923"/>
                  <a:pt x="92363" y="161636"/>
                  <a:pt x="110836" y="124691"/>
                </a:cubicBezTo>
                <a:cubicBezTo>
                  <a:pt x="129798" y="86767"/>
                  <a:pt x="134418" y="54619"/>
                  <a:pt x="180109" y="41564"/>
                </a:cubicBezTo>
                <a:cubicBezTo>
                  <a:pt x="197871" y="36489"/>
                  <a:pt x="214746" y="6927"/>
                  <a:pt x="2216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semi-colon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82" y="6176130"/>
            <a:ext cx="1378871" cy="68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abadkézi sokszög 9"/>
          <p:cNvSpPr/>
          <p:nvPr/>
        </p:nvSpPr>
        <p:spPr>
          <a:xfrm>
            <a:off x="6040582" y="4455514"/>
            <a:ext cx="485552" cy="367710"/>
          </a:xfrm>
          <a:custGeom>
            <a:avLst/>
            <a:gdLst>
              <a:gd name="connsiteX0" fmla="*/ 0 w 485552"/>
              <a:gd name="connsiteY0" fmla="*/ 19504 h 367710"/>
              <a:gd name="connsiteX1" fmla="*/ 0 w 485552"/>
              <a:gd name="connsiteY1" fmla="*/ 19504 h 367710"/>
              <a:gd name="connsiteX2" fmla="*/ 263236 w 485552"/>
              <a:gd name="connsiteY2" fmla="*/ 33359 h 367710"/>
              <a:gd name="connsiteX3" fmla="*/ 457200 w 485552"/>
              <a:gd name="connsiteY3" fmla="*/ 19504 h 367710"/>
              <a:gd name="connsiteX4" fmla="*/ 471054 w 485552"/>
              <a:gd name="connsiteY4" fmla="*/ 296595 h 367710"/>
              <a:gd name="connsiteX5" fmla="*/ 457200 w 485552"/>
              <a:gd name="connsiteY5" fmla="*/ 338159 h 367710"/>
              <a:gd name="connsiteX6" fmla="*/ 360218 w 485552"/>
              <a:gd name="connsiteY6" fmla="*/ 365868 h 367710"/>
              <a:gd name="connsiteX7" fmla="*/ 96982 w 485552"/>
              <a:gd name="connsiteY7" fmla="*/ 352013 h 367710"/>
              <a:gd name="connsiteX8" fmla="*/ 69273 w 485552"/>
              <a:gd name="connsiteY8" fmla="*/ 268886 h 367710"/>
              <a:gd name="connsiteX9" fmla="*/ 41563 w 485552"/>
              <a:gd name="connsiteY9" fmla="*/ 241177 h 367710"/>
              <a:gd name="connsiteX10" fmla="*/ 27709 w 485552"/>
              <a:gd name="connsiteY10" fmla="*/ 19504 h 367710"/>
              <a:gd name="connsiteX11" fmla="*/ 0 w 485552"/>
              <a:gd name="connsiteY11" fmla="*/ 19504 h 36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552" h="367710">
                <a:moveTo>
                  <a:pt x="0" y="19504"/>
                </a:moveTo>
                <a:lnTo>
                  <a:pt x="0" y="19504"/>
                </a:lnTo>
                <a:cubicBezTo>
                  <a:pt x="87745" y="24122"/>
                  <a:pt x="175369" y="33359"/>
                  <a:pt x="263236" y="33359"/>
                </a:cubicBezTo>
                <a:cubicBezTo>
                  <a:pt x="328055" y="33359"/>
                  <a:pt x="417035" y="-31372"/>
                  <a:pt x="457200" y="19504"/>
                </a:cubicBezTo>
                <a:cubicBezTo>
                  <a:pt x="514504" y="92089"/>
                  <a:pt x="466436" y="204231"/>
                  <a:pt x="471054" y="296595"/>
                </a:cubicBezTo>
                <a:cubicBezTo>
                  <a:pt x="466436" y="310450"/>
                  <a:pt x="467527" y="327832"/>
                  <a:pt x="457200" y="338159"/>
                </a:cubicBezTo>
                <a:cubicBezTo>
                  <a:pt x="450577" y="344782"/>
                  <a:pt x="360695" y="365749"/>
                  <a:pt x="360218" y="365868"/>
                </a:cubicBezTo>
                <a:cubicBezTo>
                  <a:pt x="272473" y="361250"/>
                  <a:pt x="180340" y="379799"/>
                  <a:pt x="96982" y="352013"/>
                </a:cubicBezTo>
                <a:cubicBezTo>
                  <a:pt x="69273" y="342777"/>
                  <a:pt x="89926" y="289539"/>
                  <a:pt x="69273" y="268886"/>
                </a:cubicBezTo>
                <a:lnTo>
                  <a:pt x="41563" y="241177"/>
                </a:lnTo>
                <a:cubicBezTo>
                  <a:pt x="12648" y="125515"/>
                  <a:pt x="1481" y="137531"/>
                  <a:pt x="27709" y="19504"/>
                </a:cubicBezTo>
                <a:cubicBezTo>
                  <a:pt x="29126" y="13129"/>
                  <a:pt x="4618" y="19504"/>
                  <a:pt x="0" y="1950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Kanyar felfelé 3"/>
          <p:cNvSpPr/>
          <p:nvPr/>
        </p:nvSpPr>
        <p:spPr>
          <a:xfrm>
            <a:off x="4902854" y="5785797"/>
            <a:ext cx="828003" cy="4237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8" y="6"/>
            <a:ext cx="15017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</a:t>
            </a:r>
            <a:r>
              <a:rPr lang="hu-HU" dirty="0" err="1"/>
              <a:t>Semi-colon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</a:t>
            </a:r>
            <a:r>
              <a:rPr lang="hu-HU" dirty="0" err="1"/>
              <a:t>items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a series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items</a:t>
            </a:r>
            <a:r>
              <a:rPr lang="hu-HU" dirty="0"/>
              <a:t> </a:t>
            </a:r>
            <a:r>
              <a:rPr lang="hu-HU" dirty="0" err="1"/>
              <a:t>themselves</a:t>
            </a:r>
            <a:r>
              <a:rPr lang="hu-HU" dirty="0"/>
              <a:t> </a:t>
            </a:r>
            <a:r>
              <a:rPr lang="hu-HU" dirty="0" err="1"/>
              <a:t>contain</a:t>
            </a:r>
            <a:r>
              <a:rPr lang="hu-HU" dirty="0"/>
              <a:t> </a:t>
            </a:r>
            <a:r>
              <a:rPr lang="hu-HU" dirty="0" err="1"/>
              <a:t>commas</a:t>
            </a:r>
            <a:endParaRPr lang="hu-HU" dirty="0"/>
          </a:p>
          <a:p>
            <a:endParaRPr lang="hu-HU" dirty="0"/>
          </a:p>
          <a:p>
            <a:r>
              <a:rPr lang="en-US" dirty="0"/>
              <a:t>He's lived in Los Angeles, California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 err="1"/>
              <a:t>Kinston</a:t>
            </a:r>
            <a:r>
              <a:rPr lang="hu-HU" dirty="0"/>
              <a:t>, </a:t>
            </a:r>
            <a:r>
              <a:rPr lang="hu-HU" dirty="0" err="1"/>
              <a:t>North</a:t>
            </a:r>
            <a:r>
              <a:rPr lang="hu-HU" dirty="0"/>
              <a:t> </a:t>
            </a:r>
            <a:r>
              <a:rPr lang="hu-HU" dirty="0" err="1"/>
              <a:t>Carolina</a:t>
            </a:r>
            <a:r>
              <a:rPr lang="hu-HU" dirty="0"/>
              <a:t>, </a:t>
            </a:r>
            <a:r>
              <a:rPr lang="en-US" dirty="0"/>
              <a:t>Portland, Oregon</a:t>
            </a:r>
            <a:r>
              <a:rPr lang="hu-HU" dirty="0"/>
              <a:t>,</a:t>
            </a:r>
            <a:r>
              <a:rPr lang="en-US" dirty="0"/>
              <a:t> and Dallas</a:t>
            </a:r>
            <a:r>
              <a:rPr lang="hu-HU" dirty="0"/>
              <a:t>,</a:t>
            </a:r>
            <a:r>
              <a:rPr lang="en-US" dirty="0"/>
              <a:t> Texas.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endParaRPr lang="hu-HU" dirty="0"/>
          </a:p>
          <a:p>
            <a:r>
              <a:rPr lang="en-US" dirty="0"/>
              <a:t>He's lived in Los Angeles, California</a:t>
            </a:r>
            <a:r>
              <a:rPr lang="hu-HU" dirty="0">
                <a:solidFill>
                  <a:srgbClr val="FF0000"/>
                </a:solidFill>
              </a:rPr>
              <a:t>;</a:t>
            </a:r>
            <a:r>
              <a:rPr lang="en-US" dirty="0"/>
              <a:t> </a:t>
            </a:r>
            <a:r>
              <a:rPr lang="hu-HU" dirty="0" err="1"/>
              <a:t>Kinston</a:t>
            </a:r>
            <a:r>
              <a:rPr lang="hu-HU" dirty="0"/>
              <a:t>, </a:t>
            </a:r>
            <a:r>
              <a:rPr lang="hu-HU" dirty="0" err="1"/>
              <a:t>North</a:t>
            </a:r>
            <a:r>
              <a:rPr lang="hu-HU" dirty="0"/>
              <a:t> </a:t>
            </a:r>
            <a:r>
              <a:rPr lang="hu-HU" dirty="0" err="1"/>
              <a:t>Carolina</a:t>
            </a:r>
            <a:r>
              <a:rPr lang="hu-HU" dirty="0">
                <a:solidFill>
                  <a:srgbClr val="FF0000"/>
                </a:solidFill>
              </a:rPr>
              <a:t>;</a:t>
            </a:r>
            <a:r>
              <a:rPr lang="hu-HU" dirty="0"/>
              <a:t> </a:t>
            </a:r>
            <a:r>
              <a:rPr lang="en-US" dirty="0"/>
              <a:t>Portland, Oregon</a:t>
            </a:r>
            <a:r>
              <a:rPr lang="hu-HU" dirty="0">
                <a:solidFill>
                  <a:srgbClr val="FF0000"/>
                </a:solidFill>
              </a:rPr>
              <a:t>(;)</a:t>
            </a:r>
            <a:r>
              <a:rPr lang="en-US" dirty="0"/>
              <a:t> and Dallas</a:t>
            </a:r>
            <a:r>
              <a:rPr lang="hu-HU" dirty="0"/>
              <a:t>,</a:t>
            </a:r>
            <a:r>
              <a:rPr lang="en-US" dirty="0"/>
              <a:t> Texas.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8" y="6"/>
            <a:ext cx="15017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</a:t>
            </a:r>
            <a:r>
              <a:rPr lang="hu-HU" dirty="0" err="1"/>
              <a:t>Semi-colon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781122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main </a:t>
            </a:r>
            <a:r>
              <a:rPr lang="hu-HU" dirty="0" err="1"/>
              <a:t>clauses</a:t>
            </a:r>
            <a:endParaRPr lang="hu-HU" dirty="0"/>
          </a:p>
          <a:p>
            <a:r>
              <a:rPr lang="en-US" dirty="0"/>
              <a:t>I don't expect to be home until 6.30 don't call until that time.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I don't expect to be home until </a:t>
            </a:r>
            <a:r>
              <a:rPr lang="en-US" dirty="0">
                <a:solidFill>
                  <a:srgbClr val="FF0000"/>
                </a:solidFill>
              </a:rPr>
              <a:t>6.30</a:t>
            </a:r>
            <a:r>
              <a:rPr lang="hu-HU" dirty="0">
                <a:solidFill>
                  <a:srgbClr val="FF0000"/>
                </a:solidFill>
              </a:rPr>
              <a:t>, d</a:t>
            </a:r>
            <a:r>
              <a:rPr lang="en-US" dirty="0" err="1">
                <a:solidFill>
                  <a:srgbClr val="FF0000"/>
                </a:solidFill>
              </a:rPr>
              <a:t>on't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call until that time.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endParaRPr lang="hu-HU" dirty="0"/>
          </a:p>
          <a:p>
            <a:r>
              <a:rPr lang="en-US" dirty="0"/>
              <a:t>I don't expect to be home until </a:t>
            </a:r>
            <a:r>
              <a:rPr lang="en-US" dirty="0">
                <a:solidFill>
                  <a:srgbClr val="FF0000"/>
                </a:solidFill>
              </a:rPr>
              <a:t>6.30; </a:t>
            </a:r>
            <a:r>
              <a:rPr lang="en-US" dirty="0"/>
              <a:t>don't call until that time.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</a:t>
            </a:r>
            <a:endParaRPr lang="en-US" dirty="0"/>
          </a:p>
          <a:p>
            <a:r>
              <a:rPr lang="en-US" dirty="0"/>
              <a:t>I don't expect to be home until </a:t>
            </a:r>
            <a:r>
              <a:rPr lang="en-US" dirty="0">
                <a:solidFill>
                  <a:srgbClr val="FF0000"/>
                </a:solidFill>
              </a:rPr>
              <a:t>6.30</a:t>
            </a:r>
            <a:r>
              <a:rPr lang="hu-HU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D</a:t>
            </a:r>
            <a:r>
              <a:rPr lang="en-US" dirty="0" err="1">
                <a:solidFill>
                  <a:srgbClr val="FF0000"/>
                </a:solidFill>
              </a:rPr>
              <a:t>on't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call until that time.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r>
              <a:rPr lang="en-US" dirty="0"/>
              <a:t>I don't expect to be home until </a:t>
            </a:r>
            <a:r>
              <a:rPr lang="en-US" dirty="0">
                <a:solidFill>
                  <a:srgbClr val="FF0000"/>
                </a:solidFill>
              </a:rPr>
              <a:t>6.30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so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d</a:t>
            </a:r>
            <a:r>
              <a:rPr lang="en-US" dirty="0" err="1">
                <a:solidFill>
                  <a:srgbClr val="FF0000"/>
                </a:solidFill>
              </a:rPr>
              <a:t>on't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call until that time.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8" y="-31"/>
            <a:ext cx="15017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Colon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introduce</a:t>
            </a:r>
            <a:r>
              <a:rPr lang="hu-HU" dirty="0"/>
              <a:t> a </a:t>
            </a:r>
            <a:r>
              <a:rPr lang="hu-HU" dirty="0" err="1"/>
              <a:t>list</a:t>
            </a:r>
            <a:r>
              <a:rPr lang="hu-HU" dirty="0"/>
              <a:t>,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quotation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an </a:t>
            </a:r>
            <a:r>
              <a:rPr lang="hu-HU" dirty="0" err="1"/>
              <a:t>explanation</a:t>
            </a:r>
            <a:endParaRPr lang="hu-HU" dirty="0"/>
          </a:p>
          <a:p>
            <a:endParaRPr lang="hu-HU" dirty="0"/>
          </a:p>
          <a:p>
            <a:r>
              <a:rPr lang="en-US" dirty="0"/>
              <a:t>This is what you'll need to buy tomorrow a note book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pencils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pens</a:t>
            </a:r>
            <a:r>
              <a:rPr lang="en-US" dirty="0"/>
              <a:t> and some paper.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/>
              <a:t>This is what you'll need to buy </a:t>
            </a:r>
            <a:r>
              <a:rPr lang="en-US" dirty="0">
                <a:solidFill>
                  <a:srgbClr val="FF0000"/>
                </a:solidFill>
              </a:rPr>
              <a:t>tomorrow</a:t>
            </a:r>
            <a:r>
              <a:rPr lang="hu-HU" dirty="0">
                <a:solidFill>
                  <a:srgbClr val="FF0000"/>
                </a:solidFill>
              </a:rPr>
              <a:t>:</a:t>
            </a:r>
            <a:r>
              <a:rPr lang="en-US" dirty="0"/>
              <a:t> a note </a:t>
            </a:r>
            <a:r>
              <a:rPr lang="en-US" dirty="0">
                <a:solidFill>
                  <a:srgbClr val="FF0000"/>
                </a:solidFill>
              </a:rPr>
              <a:t>book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pencils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two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pens</a:t>
            </a:r>
            <a:r>
              <a:rPr lang="hu-HU" dirty="0">
                <a:solidFill>
                  <a:srgbClr val="FF0000"/>
                </a:solidFill>
              </a:rPr>
              <a:t>(,)</a:t>
            </a:r>
            <a:r>
              <a:rPr lang="en-US" dirty="0"/>
              <a:t> and some paper.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</a:t>
            </a:r>
            <a:endParaRPr lang="en-US" dirty="0"/>
          </a:p>
          <a:p>
            <a:endParaRPr lang="hu-HU" dirty="0"/>
          </a:p>
          <a:p>
            <a:r>
              <a:rPr lang="en-US" dirty="0"/>
              <a:t>I found the following things in the bag a comb a perfume and a lipstick.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/>
              <a:t>I found the following things in the </a:t>
            </a:r>
            <a:r>
              <a:rPr lang="en-US" dirty="0">
                <a:solidFill>
                  <a:srgbClr val="FF0000"/>
                </a:solidFill>
              </a:rPr>
              <a:t>bag</a:t>
            </a:r>
            <a:r>
              <a:rPr lang="hu-HU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 comb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perfume</a:t>
            </a:r>
            <a:r>
              <a:rPr lang="hu-HU" dirty="0">
                <a:solidFill>
                  <a:srgbClr val="FF0000"/>
                </a:solidFill>
              </a:rPr>
              <a:t>(,)</a:t>
            </a:r>
            <a:r>
              <a:rPr lang="en-US" dirty="0"/>
              <a:t> and a lipstick.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</a:t>
            </a:r>
            <a:endParaRPr lang="en-US" dirty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397481" cy="15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367" y="188640"/>
            <a:ext cx="8229600" cy="1143000"/>
          </a:xfrm>
        </p:spPr>
        <p:txBody>
          <a:bodyPr/>
          <a:lstStyle/>
          <a:p>
            <a:r>
              <a:rPr lang="hu-HU" dirty="0"/>
              <a:t>6. </a:t>
            </a:r>
            <a:r>
              <a:rPr lang="hu-HU" dirty="0" err="1"/>
              <a:t>Ellipsis</a:t>
            </a:r>
            <a:r>
              <a:rPr lang="hu-HU" dirty="0"/>
              <a:t> mark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indicate</a:t>
            </a:r>
            <a:r>
              <a:rPr lang="hu-HU" dirty="0"/>
              <a:t> </a:t>
            </a:r>
            <a:r>
              <a:rPr lang="hu-HU" dirty="0" err="1"/>
              <a:t>omissions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a </a:t>
            </a:r>
            <a:r>
              <a:rPr lang="hu-HU" dirty="0" err="1"/>
              <a:t>quotation</a:t>
            </a:r>
            <a:endParaRPr lang="hu-HU" dirty="0"/>
          </a:p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indicate</a:t>
            </a:r>
            <a:r>
              <a:rPr lang="hu-HU" dirty="0"/>
              <a:t> </a:t>
            </a:r>
            <a:r>
              <a:rPr lang="hu-HU" dirty="0" err="1"/>
              <a:t>pauses</a:t>
            </a:r>
            <a:endParaRPr lang="hu-HU" dirty="0"/>
          </a:p>
          <a:p>
            <a:pPr lvl="1"/>
            <a:r>
              <a:rPr lang="hu-HU" dirty="0"/>
              <a:t>’I </a:t>
            </a:r>
            <a:r>
              <a:rPr lang="hu-HU" dirty="0" err="1"/>
              <a:t>wish</a:t>
            </a:r>
            <a:r>
              <a:rPr lang="hu-HU" dirty="0"/>
              <a:t> …,’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voice</a:t>
            </a:r>
            <a:r>
              <a:rPr lang="hu-HU" dirty="0"/>
              <a:t> </a:t>
            </a:r>
            <a:r>
              <a:rPr lang="hu-HU" dirty="0" err="1"/>
              <a:t>trailed</a:t>
            </a:r>
            <a:r>
              <a:rPr lang="hu-HU" dirty="0"/>
              <a:t> </a:t>
            </a:r>
            <a:r>
              <a:rPr lang="hu-HU" dirty="0" err="1"/>
              <a:t>off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14770" cy="24928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6" y="16559"/>
            <a:ext cx="1481137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</a:t>
            </a:r>
            <a:r>
              <a:rPr lang="hu-HU" dirty="0" err="1"/>
              <a:t>Apostrophe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1" y="1736725"/>
            <a:ext cx="6506305" cy="42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"/>
            <a:ext cx="15113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62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</a:t>
            </a:r>
            <a:r>
              <a:rPr lang="hu-HU" dirty="0" err="1"/>
              <a:t>Apostrophe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50611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Everyones</a:t>
            </a:r>
            <a:r>
              <a:rPr lang="en-US" dirty="0"/>
              <a:t> talking about Ken </a:t>
            </a:r>
            <a:r>
              <a:rPr lang="en-US" dirty="0" err="1"/>
              <a:t>Follet</a:t>
            </a:r>
            <a:r>
              <a:rPr lang="hu-HU" dirty="0"/>
              <a:t>’</a:t>
            </a:r>
            <a:r>
              <a:rPr lang="en-US" dirty="0"/>
              <a:t>s novel.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Everyone</a:t>
            </a:r>
            <a:r>
              <a:rPr lang="hu-HU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talking about Ken </a:t>
            </a:r>
            <a:r>
              <a:rPr lang="en-US" dirty="0" err="1"/>
              <a:t>Follet</a:t>
            </a:r>
            <a:r>
              <a:rPr lang="hu-HU" dirty="0"/>
              <a:t>’</a:t>
            </a:r>
            <a:r>
              <a:rPr lang="en-US" dirty="0"/>
              <a:t>s novel.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  <a:p>
            <a:r>
              <a:rPr lang="en-US" dirty="0"/>
              <a:t>She is </a:t>
            </a:r>
            <a:r>
              <a:rPr lang="en-US" dirty="0" err="1"/>
              <a:t>nobodys</a:t>
            </a:r>
            <a:r>
              <a:rPr lang="en-US" dirty="0"/>
              <a:t> fool when money is involved.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/>
              <a:t>She is </a:t>
            </a:r>
            <a:r>
              <a:rPr lang="en-US" dirty="0">
                <a:solidFill>
                  <a:srgbClr val="FF0000"/>
                </a:solidFill>
              </a:rPr>
              <a:t>nobody</a:t>
            </a:r>
            <a:r>
              <a:rPr lang="hu-HU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fool when money is involved.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  <a:p>
            <a:r>
              <a:rPr lang="en-US" dirty="0"/>
              <a:t>Someone stole ten dollars from Bills pocket.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/>
              <a:t>Someone stole ten dollars from </a:t>
            </a:r>
            <a:r>
              <a:rPr lang="en-US" dirty="0">
                <a:solidFill>
                  <a:srgbClr val="FF0000"/>
                </a:solidFill>
              </a:rPr>
              <a:t>Bill</a:t>
            </a:r>
            <a:r>
              <a:rPr lang="hu-HU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dirty="0"/>
              <a:t>pocket.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"/>
            <a:ext cx="15113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</a:t>
            </a:r>
            <a:r>
              <a:rPr lang="hu-HU" dirty="0" err="1"/>
              <a:t>Apostrophe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7s </a:t>
            </a:r>
            <a:r>
              <a:rPr lang="hu-HU" dirty="0" err="1"/>
              <a:t>in</a:t>
            </a:r>
            <a:r>
              <a:rPr lang="hu-HU" dirty="0"/>
              <a:t> 1776.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7’s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1776.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bs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’</a:t>
            </a:r>
            <a:r>
              <a:rPr lang="hu-HU" dirty="0" err="1"/>
              <a:t>bubble</a:t>
            </a:r>
            <a:r>
              <a:rPr lang="hu-HU" dirty="0"/>
              <a:t>’.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b’s </a:t>
            </a:r>
            <a:r>
              <a:rPr lang="hu-HU" dirty="0" err="1"/>
              <a:t>in</a:t>
            </a:r>
            <a:r>
              <a:rPr lang="hu-HU" dirty="0"/>
              <a:t> ’</a:t>
            </a:r>
            <a:r>
              <a:rPr lang="hu-HU" dirty="0" err="1"/>
              <a:t>bubble</a:t>
            </a:r>
            <a:r>
              <a:rPr lang="hu-HU" dirty="0"/>
              <a:t>’.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  <a:p>
            <a:r>
              <a:rPr lang="en-US" dirty="0"/>
              <a:t>No ifs, no buts, go to sleep!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incorrect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hu-HU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s,</a:t>
            </a:r>
            <a:r>
              <a:rPr lang="en-US" dirty="0"/>
              <a:t> no </a:t>
            </a:r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hu-HU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s,</a:t>
            </a:r>
            <a:r>
              <a:rPr lang="en-US" dirty="0"/>
              <a:t> go to sleep!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"/>
            <a:ext cx="15113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Contents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/>
        </p:spPr>
        <p:txBody>
          <a:bodyPr>
            <a:normAutofit fontScale="70000" lnSpcReduction="20000"/>
            <a:flatTx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End </a:t>
            </a:r>
            <a:r>
              <a:rPr lang="hu-HU" dirty="0" err="1"/>
              <a:t>marks</a:t>
            </a:r>
            <a:r>
              <a:rPr lang="hu-HU" dirty="0"/>
              <a:t>:</a:t>
            </a:r>
            <a:r>
              <a:rPr lang="en-US" dirty="0"/>
              <a:t> full stop/period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hu-HU" dirty="0" err="1"/>
              <a:t>question</a:t>
            </a:r>
            <a:r>
              <a:rPr lang="hu-HU" dirty="0"/>
              <a:t> mark, </a:t>
            </a:r>
            <a:r>
              <a:rPr lang="hu-HU" dirty="0" err="1"/>
              <a:t>exclamation</a:t>
            </a:r>
            <a:r>
              <a:rPr lang="hu-HU" dirty="0"/>
              <a:t> </a:t>
            </a:r>
            <a:r>
              <a:rPr lang="hu-HU" dirty="0" err="1"/>
              <a:t>mark</a:t>
            </a:r>
            <a:r>
              <a:rPr lang="hu-HU" dirty="0"/>
              <a:t>/</a:t>
            </a:r>
            <a:r>
              <a:rPr lang="hu-HU" dirty="0" err="1"/>
              <a:t>point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C</a:t>
            </a:r>
            <a:r>
              <a:rPr lang="en-US" dirty="0" err="1"/>
              <a:t>omma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Q</a:t>
            </a:r>
            <a:r>
              <a:rPr lang="en-US" dirty="0" err="1"/>
              <a:t>uotation</a:t>
            </a:r>
            <a:r>
              <a:rPr lang="en-US" dirty="0"/>
              <a:t> marks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S</a:t>
            </a:r>
            <a:r>
              <a:rPr lang="en-US" dirty="0" err="1"/>
              <a:t>emi</a:t>
            </a:r>
            <a:r>
              <a:rPr lang="en-US" dirty="0"/>
              <a:t>-colon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C</a:t>
            </a:r>
            <a:r>
              <a:rPr lang="en-US" dirty="0" err="1"/>
              <a:t>olon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</a:t>
            </a:r>
            <a:r>
              <a:rPr lang="en-US" dirty="0" err="1"/>
              <a:t>llipsis</a:t>
            </a:r>
            <a:r>
              <a:rPr lang="en-US" dirty="0"/>
              <a:t> mark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</a:t>
            </a:r>
            <a:r>
              <a:rPr lang="en-US" dirty="0" err="1"/>
              <a:t>postrophe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H</a:t>
            </a:r>
            <a:r>
              <a:rPr lang="en-US" dirty="0" err="1"/>
              <a:t>yphen</a:t>
            </a:r>
            <a:r>
              <a:rPr lang="en-US" dirty="0"/>
              <a:t> </a:t>
            </a:r>
            <a:r>
              <a:rPr lang="hu-HU" dirty="0" err="1"/>
              <a:t>vs</a:t>
            </a:r>
            <a:r>
              <a:rPr lang="en-US" dirty="0"/>
              <a:t> dash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B</a:t>
            </a:r>
            <a:r>
              <a:rPr lang="en-US" dirty="0"/>
              <a:t>rackets / parentheses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Square</a:t>
            </a:r>
            <a:r>
              <a:rPr lang="hu-HU" dirty="0"/>
              <a:t> b</a:t>
            </a:r>
            <a:r>
              <a:rPr lang="en-US" dirty="0"/>
              <a:t>rackets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S</a:t>
            </a:r>
            <a:r>
              <a:rPr lang="en-US" dirty="0"/>
              <a:t>lash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Miscellaneous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3710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</a:t>
            </a:r>
            <a:r>
              <a:rPr lang="hu-HU" dirty="0" err="1"/>
              <a:t>Apostrophe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Los Angeles’s </a:t>
            </a:r>
            <a:r>
              <a:rPr lang="hu-HU" dirty="0" err="1"/>
              <a:t>weather</a:t>
            </a:r>
            <a:r>
              <a:rPr lang="hu-HU" dirty="0"/>
              <a:t> is </a:t>
            </a:r>
            <a:r>
              <a:rPr lang="hu-HU" dirty="0" err="1"/>
              <a:t>warm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The business’s </a:t>
            </a:r>
            <a:r>
              <a:rPr lang="hu-HU" dirty="0" err="1"/>
              <a:t>customers</a:t>
            </a:r>
            <a:r>
              <a:rPr lang="hu-HU" dirty="0"/>
              <a:t> </a:t>
            </a:r>
            <a:r>
              <a:rPr lang="hu-HU" dirty="0" err="1"/>
              <a:t>filed</a:t>
            </a:r>
            <a:r>
              <a:rPr lang="hu-HU" dirty="0"/>
              <a:t> </a:t>
            </a:r>
            <a:r>
              <a:rPr lang="hu-HU" dirty="0" err="1"/>
              <a:t>suit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Socrates’</a:t>
            </a:r>
            <a:r>
              <a:rPr lang="hu-HU" dirty="0"/>
              <a:t> </a:t>
            </a:r>
            <a:r>
              <a:rPr lang="hu-HU" dirty="0" err="1"/>
              <a:t>ideas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		OR </a:t>
            </a:r>
          </a:p>
          <a:p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wisdom</a:t>
            </a:r>
            <a:r>
              <a:rPr lang="hu-HU" i="1" dirty="0"/>
              <a:t> of Socrates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Oedipus’</a:t>
            </a:r>
            <a:r>
              <a:rPr lang="hu-HU" dirty="0"/>
              <a:t> </a:t>
            </a:r>
            <a:r>
              <a:rPr lang="hu-HU" dirty="0" err="1"/>
              <a:t>little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hu-HU" dirty="0" err="1">
                <a:solidFill>
                  <a:srgbClr val="FF0000"/>
                </a:solidFill>
              </a:rPr>
              <a:t>correct</a:t>
            </a:r>
            <a:r>
              <a:rPr lang="hu-HU" dirty="0">
                <a:solidFill>
                  <a:srgbClr val="FF0000"/>
                </a:solidFill>
              </a:rPr>
              <a:t>)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"/>
            <a:ext cx="15113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8. </a:t>
            </a:r>
            <a:r>
              <a:rPr lang="hu-HU" dirty="0" err="1"/>
              <a:t>Hyphen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dash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hyphen</a:t>
            </a:r>
            <a:r>
              <a:rPr lang="hu-HU" dirty="0"/>
              <a:t>: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connect</a:t>
            </a:r>
            <a:r>
              <a:rPr lang="hu-HU" dirty="0"/>
              <a:t> </a:t>
            </a:r>
            <a:r>
              <a:rPr lang="hu-HU" dirty="0" err="1"/>
              <a:t>words</a:t>
            </a:r>
            <a:endParaRPr lang="hu-HU" dirty="0"/>
          </a:p>
          <a:p>
            <a:pPr lvl="1"/>
            <a:r>
              <a:rPr lang="hu-HU" dirty="0" err="1"/>
              <a:t>mother-in-law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ten-year-old</a:t>
            </a:r>
            <a:r>
              <a:rPr lang="hu-HU" dirty="0"/>
              <a:t> </a:t>
            </a:r>
            <a:r>
              <a:rPr lang="hu-HU" dirty="0" err="1"/>
              <a:t>daughter</a:t>
            </a:r>
            <a:r>
              <a:rPr lang="hu-HU" dirty="0"/>
              <a:t> has </a:t>
            </a:r>
            <a:r>
              <a:rPr lang="hu-HU" dirty="0" err="1"/>
              <a:t>blue</a:t>
            </a:r>
            <a:r>
              <a:rPr lang="hu-HU" dirty="0"/>
              <a:t> </a:t>
            </a:r>
            <a:r>
              <a:rPr lang="hu-HU" dirty="0" err="1"/>
              <a:t>eyes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 err="1"/>
              <a:t>dash</a:t>
            </a:r>
            <a:r>
              <a:rPr lang="hu-HU" dirty="0"/>
              <a:t>: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</a:t>
            </a:r>
            <a:r>
              <a:rPr lang="hu-HU" dirty="0" err="1"/>
              <a:t>sentence</a:t>
            </a:r>
            <a:r>
              <a:rPr lang="hu-HU" dirty="0"/>
              <a:t> </a:t>
            </a:r>
            <a:r>
              <a:rPr lang="hu-HU" dirty="0" err="1"/>
              <a:t>parts</a:t>
            </a:r>
            <a:endParaRPr lang="hu-HU" dirty="0"/>
          </a:p>
          <a:p>
            <a:pPr lvl="1"/>
            <a:r>
              <a:rPr lang="hu-HU" dirty="0"/>
              <a:t>I </a:t>
            </a:r>
            <a:r>
              <a:rPr lang="hu-HU" dirty="0" err="1"/>
              <a:t>suggest</a:t>
            </a:r>
            <a:r>
              <a:rPr lang="hu-HU" dirty="0"/>
              <a:t> – no, I </a:t>
            </a:r>
            <a:r>
              <a:rPr lang="hu-HU" dirty="0" err="1"/>
              <a:t>insist</a:t>
            </a:r>
            <a:r>
              <a:rPr lang="hu-HU" dirty="0"/>
              <a:t> –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stay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dinner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Hitler –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monster</a:t>
            </a:r>
            <a:r>
              <a:rPr lang="hu-HU" dirty="0"/>
              <a:t> – </a:t>
            </a:r>
            <a:r>
              <a:rPr lang="hu-HU" dirty="0" err="1"/>
              <a:t>appeared</a:t>
            </a:r>
            <a:r>
              <a:rPr lang="hu-HU" dirty="0"/>
              <a:t> </a:t>
            </a:r>
            <a:r>
              <a:rPr lang="hu-HU" dirty="0" err="1"/>
              <a:t>among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?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" y="-25694"/>
            <a:ext cx="1562100" cy="167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71" y="-11151"/>
            <a:ext cx="14509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6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1143000"/>
          </a:xfrm>
        </p:spPr>
        <p:txBody>
          <a:bodyPr>
            <a:normAutofit/>
          </a:bodyPr>
          <a:lstStyle/>
          <a:p>
            <a:r>
              <a:rPr lang="hu-HU" dirty="0"/>
              <a:t>9. </a:t>
            </a:r>
            <a:r>
              <a:rPr lang="hu-HU" dirty="0" err="1"/>
              <a:t>Brackets</a:t>
            </a:r>
            <a:r>
              <a:rPr lang="hu-HU" dirty="0"/>
              <a:t>, </a:t>
            </a:r>
            <a:r>
              <a:rPr lang="hu-HU" dirty="0" err="1"/>
              <a:t>parentheses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parentheses</a:t>
            </a:r>
            <a:r>
              <a:rPr lang="hu-HU" dirty="0"/>
              <a:t> = </a:t>
            </a:r>
            <a:r>
              <a:rPr lang="hu-HU" dirty="0" err="1"/>
              <a:t>brackets</a:t>
            </a:r>
            <a:endParaRPr lang="hu-HU" dirty="0"/>
          </a:p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extra </a:t>
            </a:r>
            <a:r>
              <a:rPr lang="hu-HU" dirty="0" err="1"/>
              <a:t>information</a:t>
            </a:r>
            <a:endParaRPr lang="hu-HU" dirty="0"/>
          </a:p>
          <a:p>
            <a:pPr lvl="1"/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textbook</a:t>
            </a:r>
            <a:r>
              <a:rPr lang="hu-HU" dirty="0"/>
              <a:t> (pp. 123-124)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frightening</a:t>
            </a:r>
            <a:r>
              <a:rPr lang="hu-HU" dirty="0"/>
              <a:t> </a:t>
            </a:r>
            <a:r>
              <a:rPr lang="hu-HU" dirty="0" err="1"/>
              <a:t>statistics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enclose</a:t>
            </a:r>
            <a:r>
              <a:rPr lang="hu-HU" dirty="0"/>
              <a:t> </a:t>
            </a:r>
            <a:r>
              <a:rPr lang="hu-HU" dirty="0" err="1"/>
              <a:t>numbers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signal</a:t>
            </a:r>
            <a:r>
              <a:rPr lang="hu-HU" dirty="0"/>
              <a:t> </a:t>
            </a:r>
            <a:r>
              <a:rPr lang="hu-HU" dirty="0" err="1"/>
              <a:t>items</a:t>
            </a:r>
            <a:endParaRPr lang="hu-HU" dirty="0"/>
          </a:p>
          <a:p>
            <a:pPr lvl="1"/>
            <a:r>
              <a:rPr lang="hu-HU" dirty="0"/>
              <a:t>The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steps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(1)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, (2) </a:t>
            </a:r>
            <a:r>
              <a:rPr lang="hu-HU" dirty="0" err="1"/>
              <a:t>read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text and (3)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headings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34" y="0"/>
            <a:ext cx="138047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10.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brackets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include explanatory words or phrases </a:t>
            </a:r>
            <a:r>
              <a:rPr lang="en-US" i="1" dirty="0"/>
              <a:t>within</a:t>
            </a:r>
            <a:r>
              <a:rPr lang="en-US" dirty="0"/>
              <a:t> quoted language:</a:t>
            </a:r>
            <a:br>
              <a:rPr lang="en-US" dirty="0"/>
            </a:br>
            <a:endParaRPr lang="hu-HU" dirty="0"/>
          </a:p>
          <a:p>
            <a:r>
              <a:rPr lang="en-US" dirty="0"/>
              <a:t>Lew Perkins, the Director of Athletic Programs, said, “</a:t>
            </a:r>
            <a:r>
              <a:rPr lang="en-US" dirty="0" err="1"/>
              <a:t>Pumita</a:t>
            </a:r>
            <a:r>
              <a:rPr lang="en-US" dirty="0"/>
              <a:t> Espinoza, the new soccer coach [at Notre Dame Academy] is going to be a real winner.”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652"/>
            <a:ext cx="1258465" cy="16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11. </a:t>
            </a:r>
            <a:r>
              <a:rPr lang="hu-HU" dirty="0" err="1"/>
              <a:t>Slash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indicate</a:t>
            </a:r>
            <a:r>
              <a:rPr lang="hu-HU" dirty="0"/>
              <a:t> </a:t>
            </a:r>
            <a:r>
              <a:rPr lang="hu-HU" dirty="0" err="1"/>
              <a:t>options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lvl="1"/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a </a:t>
            </a:r>
            <a:r>
              <a:rPr lang="hu-HU" dirty="0" err="1"/>
              <a:t>full</a:t>
            </a:r>
            <a:r>
              <a:rPr lang="hu-HU" dirty="0"/>
              <a:t> stop/</a:t>
            </a:r>
            <a:r>
              <a:rPr lang="hu-HU" dirty="0" err="1"/>
              <a:t>period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end of most </a:t>
            </a:r>
            <a:r>
              <a:rPr lang="hu-HU" dirty="0" err="1"/>
              <a:t>sentences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"/>
            <a:ext cx="1453059" cy="155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12. </a:t>
            </a:r>
            <a:r>
              <a:rPr lang="hu-HU" dirty="0" err="1"/>
              <a:t>Miscellaneous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781122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Mr.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r>
              <a:rPr lang="hu-HU" dirty="0"/>
              <a:t>a.m.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r>
              <a:rPr lang="hu-HU" dirty="0" err="1"/>
              <a:t>Dear</a:t>
            </a:r>
            <a:r>
              <a:rPr lang="hu-HU" dirty="0"/>
              <a:t> Joe,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r>
              <a:rPr lang="hu-HU" dirty="0" err="1"/>
              <a:t>Please</a:t>
            </a:r>
            <a:r>
              <a:rPr lang="en-US" dirty="0"/>
              <a:t> open the window</a:t>
            </a:r>
            <a:r>
              <a:rPr lang="hu-HU" dirty="0"/>
              <a:t>! (</a:t>
            </a:r>
            <a:r>
              <a:rPr lang="hu-HU" dirty="0" err="1"/>
              <a:t>correct</a:t>
            </a:r>
            <a:r>
              <a:rPr lang="hu-HU" dirty="0"/>
              <a:t>)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en-US" dirty="0"/>
              <a:t>Could you open the window</a:t>
            </a:r>
            <a:r>
              <a:rPr lang="hu-HU" dirty="0"/>
              <a:t>,</a:t>
            </a:r>
            <a:r>
              <a:rPr lang="en-US" dirty="0"/>
              <a:t> please?</a:t>
            </a:r>
            <a:r>
              <a:rPr lang="hu-HU" dirty="0"/>
              <a:t> (</a:t>
            </a:r>
            <a:r>
              <a:rPr lang="hu-HU" dirty="0" err="1"/>
              <a:t>correct</a:t>
            </a:r>
            <a:r>
              <a:rPr lang="hu-HU" dirty="0"/>
              <a:t>) </a:t>
            </a:r>
          </a:p>
          <a:p>
            <a:endParaRPr lang="hu-HU" dirty="0"/>
          </a:p>
          <a:p>
            <a:r>
              <a:rPr lang="hu-HU" dirty="0"/>
              <a:t>I </a:t>
            </a:r>
            <a:r>
              <a:rPr lang="hu-HU" dirty="0" err="1"/>
              <a:t>haven</a:t>
            </a:r>
            <a:r>
              <a:rPr lang="hu-HU" dirty="0"/>
              <a:t>’t </a:t>
            </a:r>
            <a:r>
              <a:rPr lang="hu-HU" dirty="0" err="1"/>
              <a:t>read</a:t>
            </a:r>
            <a:r>
              <a:rPr lang="hu-HU" dirty="0"/>
              <a:t> </a:t>
            </a:r>
            <a:r>
              <a:rPr lang="hu-HU" i="1" dirty="0"/>
              <a:t>The Great </a:t>
            </a:r>
            <a:r>
              <a:rPr lang="hu-HU" i="1" dirty="0" err="1"/>
              <a:t>Gatsby</a:t>
            </a:r>
            <a:r>
              <a:rPr lang="hu-HU" dirty="0"/>
              <a:t> </a:t>
            </a:r>
            <a:r>
              <a:rPr lang="hu-HU" dirty="0" err="1"/>
              <a:t>yet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r>
              <a:rPr lang="hu-HU" dirty="0"/>
              <a:t>I </a:t>
            </a:r>
            <a:r>
              <a:rPr lang="hu-HU" dirty="0" err="1"/>
              <a:t>haven</a:t>
            </a:r>
            <a:r>
              <a:rPr lang="hu-HU" dirty="0"/>
              <a:t>’t </a:t>
            </a:r>
            <a:r>
              <a:rPr lang="hu-HU" dirty="0" err="1"/>
              <a:t>read</a:t>
            </a:r>
            <a:r>
              <a:rPr lang="hu-HU" dirty="0"/>
              <a:t> </a:t>
            </a:r>
            <a:r>
              <a:rPr lang="hu-HU" u="sng" dirty="0"/>
              <a:t>The Great </a:t>
            </a:r>
            <a:r>
              <a:rPr lang="hu-HU" u="sng" dirty="0" err="1"/>
              <a:t>Gatsby</a:t>
            </a:r>
            <a:r>
              <a:rPr lang="hu-HU" dirty="0"/>
              <a:t> </a:t>
            </a:r>
            <a:r>
              <a:rPr lang="hu-HU" dirty="0" err="1"/>
              <a:t>yet</a:t>
            </a:r>
            <a:r>
              <a:rPr lang="hu-HU" dirty="0"/>
              <a:t>. (</a:t>
            </a:r>
            <a:r>
              <a:rPr lang="hu-HU" dirty="0" err="1"/>
              <a:t>correct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FAQ:</a:t>
            </a:r>
          </a:p>
          <a:p>
            <a:r>
              <a:rPr lang="hu-HU" dirty="0"/>
              <a:t>&amp; = </a:t>
            </a:r>
            <a:r>
              <a:rPr lang="hu-HU" dirty="0" err="1"/>
              <a:t>ampersand</a:t>
            </a:r>
            <a:r>
              <a:rPr lang="hu-HU" dirty="0"/>
              <a:t> </a:t>
            </a:r>
          </a:p>
          <a:p>
            <a:r>
              <a:rPr lang="hu-HU" dirty="0"/>
              <a:t>@ = </a:t>
            </a:r>
            <a:r>
              <a:rPr lang="hu-HU" dirty="0" err="1"/>
              <a:t>at</a:t>
            </a:r>
            <a:r>
              <a:rPr lang="hu-HU" dirty="0"/>
              <a:t> </a:t>
            </a:r>
          </a:p>
          <a:p>
            <a:r>
              <a:rPr lang="hu-HU" dirty="0"/>
              <a:t>{ } = </a:t>
            </a:r>
            <a:r>
              <a:rPr lang="hu-HU" dirty="0" err="1"/>
              <a:t>braces</a:t>
            </a: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80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word</a:t>
            </a:r>
            <a:r>
              <a:rPr lang="hu-HU" dirty="0"/>
              <a:t> of </a:t>
            </a:r>
            <a:r>
              <a:rPr lang="hu-HU" dirty="0" err="1"/>
              <a:t>warning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US" dirty="0"/>
              <a:t>Internet-based punctuation checkers are </a:t>
            </a:r>
            <a:r>
              <a:rPr lang="hu-HU" dirty="0"/>
              <a:t>	</a:t>
            </a:r>
            <a:r>
              <a:rPr lang="en-US" dirty="0"/>
              <a:t>not </a:t>
            </a:r>
            <a:r>
              <a:rPr lang="hu-HU" dirty="0" err="1"/>
              <a:t>always</a:t>
            </a:r>
            <a:r>
              <a:rPr lang="hu-HU" dirty="0"/>
              <a:t> </a:t>
            </a:r>
            <a:r>
              <a:rPr lang="en-US" dirty="0"/>
              <a:t>reliable</a:t>
            </a:r>
            <a:r>
              <a:rPr lang="hu-HU" dirty="0"/>
              <a:t>!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dirty="0" err="1"/>
              <a:t>Always</a:t>
            </a:r>
            <a:r>
              <a:rPr lang="hu-HU" dirty="0"/>
              <a:t> be more </a:t>
            </a:r>
            <a:r>
              <a:rPr lang="hu-HU" dirty="0" err="1"/>
              <a:t>or</a:t>
            </a:r>
            <a:r>
              <a:rPr lang="hu-HU" dirty="0"/>
              <a:t> less </a:t>
            </a:r>
            <a:r>
              <a:rPr lang="hu-HU" dirty="0" err="1"/>
              <a:t>precise</a:t>
            </a:r>
            <a:r>
              <a:rPr lang="hu-HU" dirty="0"/>
              <a:t>! 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66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/>
              <a:t>Thank you.</a:t>
            </a:r>
            <a:br>
              <a:rPr lang="hu-HU" altLang="hu-HU"/>
            </a:br>
            <a:r>
              <a:rPr lang="hu-HU" altLang="hu-HU"/>
              <a:t>Enjoy your day!</a:t>
            </a:r>
          </a:p>
        </p:txBody>
      </p:sp>
      <p:pic>
        <p:nvPicPr>
          <p:cNvPr id="50179" name="Picture 4" descr="Kávészem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1712" y="3949700"/>
            <a:ext cx="1560576" cy="1625600"/>
          </a:xfrm>
          <a:noFill/>
        </p:spPr>
      </p:pic>
    </p:spTree>
    <p:extLst>
      <p:ext uri="{BB962C8B-B14F-4D97-AF65-F5344CB8AC3E}">
        <p14:creationId xmlns:p14="http://schemas.microsoft.com/office/powerpoint/2010/main" val="2204699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Bibliography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Strunk, W. J., &amp; White, E. B. (1972). </a:t>
            </a:r>
            <a:r>
              <a:rPr lang="en-US" i="1" dirty="0"/>
              <a:t>The elements of style</a:t>
            </a:r>
            <a:r>
              <a:rPr lang="en-US" dirty="0"/>
              <a:t>. Boston: Allyn and Bacon.</a:t>
            </a:r>
            <a:endParaRPr lang="hu-HU" dirty="0"/>
          </a:p>
          <a:p>
            <a:r>
              <a:rPr lang="hu-HU" dirty="0">
                <a:hlinkClick r:id="rId2"/>
              </a:rPr>
              <a:t>https://owl.english.purdue.edu/owl</a:t>
            </a:r>
            <a:endParaRPr lang="hu-HU" dirty="0"/>
          </a:p>
          <a:p>
            <a:r>
              <a:rPr lang="en-US" dirty="0">
                <a:hlinkClick r:id="rId3"/>
              </a:rPr>
              <a:t>http://writing.garretson.info/PunctuationChecker</a:t>
            </a:r>
            <a:endParaRPr lang="hu-HU" dirty="0"/>
          </a:p>
          <a:p>
            <a:r>
              <a:rPr lang="hu-HU" dirty="0">
                <a:hlinkClick r:id="rId4"/>
              </a:rPr>
              <a:t>http://www.nationalpunctuationday.com/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070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9820"/>
            <a:ext cx="7217828" cy="492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55776" y="2779229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b="1" dirty="0" err="1">
                <a:solidFill>
                  <a:schemeClr val="accent1">
                    <a:lumMod val="50000"/>
                  </a:schemeClr>
                </a:solidFill>
              </a:rPr>
              <a:t>Square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300" b="1" dirty="0" err="1">
                <a:solidFill>
                  <a:schemeClr val="accent1">
                    <a:lumMod val="50000"/>
                  </a:schemeClr>
                </a:solidFill>
              </a:rPr>
              <a:t>brackets</a:t>
            </a:r>
            <a:endParaRPr lang="hu-HU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39" y="4797152"/>
            <a:ext cx="13414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22" y="4537816"/>
            <a:ext cx="18288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22" y="4537816"/>
            <a:ext cx="18288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18288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End </a:t>
            </a:r>
            <a:r>
              <a:rPr lang="hu-HU" dirty="0" err="1"/>
              <a:t>marks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stop / period </a:t>
            </a:r>
            <a:endParaRPr lang="hu-HU" dirty="0"/>
          </a:p>
          <a:p>
            <a:r>
              <a:rPr lang="hu-HU" dirty="0" err="1"/>
              <a:t>exclamation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/mark</a:t>
            </a:r>
          </a:p>
          <a:p>
            <a:pPr lvl="1"/>
            <a:r>
              <a:rPr lang="hu-HU" dirty="0"/>
              <a:t>ratio of </a:t>
            </a:r>
            <a:r>
              <a:rPr lang="en-US" dirty="0"/>
              <a:t>exclamation mark</a:t>
            </a:r>
            <a:r>
              <a:rPr lang="hu-HU" dirty="0"/>
              <a:t>s:</a:t>
            </a:r>
            <a:r>
              <a:rPr lang="en-US" dirty="0"/>
              <a:t> </a:t>
            </a:r>
            <a:endParaRPr lang="hu-HU" dirty="0"/>
          </a:p>
          <a:p>
            <a:pPr lvl="1"/>
            <a:r>
              <a:rPr lang="hu-HU" dirty="0"/>
              <a:t>i</a:t>
            </a:r>
            <a:r>
              <a:rPr lang="en-US" dirty="0"/>
              <a:t>n general</a:t>
            </a:r>
            <a:r>
              <a:rPr lang="hu-HU" dirty="0"/>
              <a:t> </a:t>
            </a:r>
            <a:r>
              <a:rPr lang="en-US" dirty="0"/>
              <a:t>English text</a:t>
            </a:r>
            <a:r>
              <a:rPr lang="hu-HU" dirty="0"/>
              <a:t>s: </a:t>
            </a:r>
            <a:r>
              <a:rPr lang="en-US" dirty="0"/>
              <a:t>1</a:t>
            </a:r>
            <a:r>
              <a:rPr lang="hu-HU" dirty="0"/>
              <a:t>/</a:t>
            </a:r>
            <a:r>
              <a:rPr lang="en-US" dirty="0"/>
              <a:t>1000 words</a:t>
            </a:r>
            <a:endParaRPr lang="hu-HU" dirty="0"/>
          </a:p>
          <a:p>
            <a:pPr lvl="1"/>
            <a:r>
              <a:rPr lang="en-US" dirty="0"/>
              <a:t>in academic </a:t>
            </a:r>
            <a:r>
              <a:rPr lang="en-US" dirty="0" err="1"/>
              <a:t>Eng</a:t>
            </a:r>
            <a:r>
              <a:rPr lang="hu-HU" dirty="0"/>
              <a:t>l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hu-HU" dirty="0" err="1"/>
              <a:t>texts</a:t>
            </a:r>
            <a:r>
              <a:rPr lang="hu-HU" dirty="0"/>
              <a:t>:</a:t>
            </a:r>
            <a:r>
              <a:rPr lang="en-US" dirty="0"/>
              <a:t> 1</a:t>
            </a:r>
            <a:r>
              <a:rPr lang="hu-HU" dirty="0"/>
              <a:t>/</a:t>
            </a:r>
            <a:r>
              <a:rPr lang="en-US" dirty="0"/>
              <a:t>10,000 words</a:t>
            </a:r>
            <a:endParaRPr lang="hu-HU" dirty="0"/>
          </a:p>
          <a:p>
            <a:r>
              <a:rPr lang="hu-HU" dirty="0" err="1"/>
              <a:t>question</a:t>
            </a:r>
            <a:r>
              <a:rPr lang="hu-HU" dirty="0"/>
              <a:t> mark </a:t>
            </a:r>
          </a:p>
          <a:p>
            <a:endParaRPr lang="hu-H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1" y="1853983"/>
            <a:ext cx="151130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13" y="332656"/>
            <a:ext cx="1411287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2. </a:t>
            </a:r>
            <a:r>
              <a:rPr lang="en-US" altLang="hu-HU" dirty="0"/>
              <a:t>Comma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6" y="2201193"/>
            <a:ext cx="4033837" cy="3748087"/>
          </a:xfrm>
        </p:spPr>
        <p:txBody>
          <a:bodyPr/>
          <a:lstStyle/>
          <a:p>
            <a:r>
              <a:rPr lang="en-US" altLang="hu-HU" sz="2800" dirty="0"/>
              <a:t>indicates a pause in a sentence</a:t>
            </a:r>
          </a:p>
          <a:p>
            <a:endParaRPr lang="en-US" altLang="hu-H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54"/>
            <a:ext cx="3528392" cy="391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91" y="15139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20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7200"/>
            <a:ext cx="7643192" cy="1371600"/>
          </a:xfrm>
        </p:spPr>
        <p:txBody>
          <a:bodyPr>
            <a:normAutofit fontScale="90000"/>
          </a:bodyPr>
          <a:lstStyle/>
          <a:p>
            <a:r>
              <a:rPr lang="hu-HU" altLang="hu-HU" dirty="0"/>
              <a:t>2. </a:t>
            </a:r>
            <a:r>
              <a:rPr lang="en-US" altLang="hu-HU" dirty="0"/>
              <a:t>Comma</a:t>
            </a:r>
            <a:r>
              <a:rPr lang="hu-HU" altLang="hu-HU" dirty="0"/>
              <a:t> –</a:t>
            </a:r>
            <a:r>
              <a:rPr lang="en-US" altLang="hu-HU" dirty="0"/>
              <a:t> </a:t>
            </a:r>
            <a:r>
              <a:rPr lang="hu-HU" altLang="hu-HU" dirty="0" err="1"/>
              <a:t>Hungarian</a:t>
            </a:r>
            <a:r>
              <a:rPr lang="hu-HU" altLang="hu-HU" dirty="0"/>
              <a:t> </a:t>
            </a:r>
            <a:r>
              <a:rPr lang="hu-HU" altLang="hu-HU" dirty="0" err="1"/>
              <a:t>vs</a:t>
            </a:r>
            <a:r>
              <a:rPr lang="hu-HU" altLang="hu-HU" dirty="0"/>
              <a:t> English</a:t>
            </a:r>
            <a:endParaRPr lang="en-US" altLang="hu-H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1981200"/>
            <a:ext cx="7776864" cy="4472136"/>
          </a:xfrm>
        </p:spPr>
        <p:txBody>
          <a:bodyPr>
            <a:normAutofit fontScale="92500" lnSpcReduction="20000"/>
          </a:bodyPr>
          <a:lstStyle/>
          <a:p>
            <a:r>
              <a:rPr lang="hu-HU" altLang="hu-HU" sz="2800" dirty="0"/>
              <a:t>Azt mondtam </a:t>
            </a:r>
            <a:r>
              <a:rPr lang="hu-HU" altLang="hu-HU" sz="2800" dirty="0">
                <a:solidFill>
                  <a:srgbClr val="FF0000"/>
                </a:solidFill>
              </a:rPr>
              <a:t>neki, hogy </a:t>
            </a:r>
            <a:r>
              <a:rPr lang="hu-HU" altLang="hu-HU" sz="2800" dirty="0"/>
              <a:t>nem láttam tegnap az edzésen.</a:t>
            </a:r>
          </a:p>
          <a:p>
            <a:endParaRPr lang="hu-HU" altLang="hu-HU" sz="2800" dirty="0"/>
          </a:p>
          <a:p>
            <a:endParaRPr lang="hu-HU" altLang="hu-HU" sz="2800" dirty="0"/>
          </a:p>
          <a:p>
            <a:pPr marL="0" indent="0" algn="ctr">
              <a:buNone/>
            </a:pPr>
            <a:r>
              <a:rPr lang="hu-HU" altLang="hu-HU" sz="2800" dirty="0"/>
              <a:t>vessző a „hogy” előtt</a:t>
            </a:r>
          </a:p>
          <a:p>
            <a:endParaRPr lang="hu-HU" altLang="hu-HU" sz="2800" dirty="0"/>
          </a:p>
          <a:p>
            <a:r>
              <a:rPr lang="hu-HU" altLang="hu-HU" sz="2800" dirty="0"/>
              <a:t>I told </a:t>
            </a:r>
            <a:r>
              <a:rPr lang="hu-HU" altLang="hu-HU" sz="2800" dirty="0" err="1">
                <a:solidFill>
                  <a:srgbClr val="FF0000"/>
                </a:solidFill>
              </a:rPr>
              <a:t>him</a:t>
            </a:r>
            <a:r>
              <a:rPr lang="hu-HU" altLang="hu-HU" sz="2800" dirty="0">
                <a:solidFill>
                  <a:srgbClr val="FF0000"/>
                </a:solidFill>
              </a:rPr>
              <a:t> </a:t>
            </a:r>
            <a:r>
              <a:rPr lang="hu-HU" altLang="hu-HU" sz="2800" dirty="0" err="1">
                <a:solidFill>
                  <a:srgbClr val="FF0000"/>
                </a:solidFill>
              </a:rPr>
              <a:t>that</a:t>
            </a:r>
            <a:r>
              <a:rPr lang="hu-HU" altLang="hu-HU" sz="2800" dirty="0">
                <a:solidFill>
                  <a:srgbClr val="FF0000"/>
                </a:solidFill>
              </a:rPr>
              <a:t> </a:t>
            </a:r>
            <a:r>
              <a:rPr lang="hu-HU" altLang="hu-HU" sz="2800" dirty="0"/>
              <a:t>I had </a:t>
            </a:r>
            <a:r>
              <a:rPr lang="hu-HU" altLang="hu-HU" sz="2800" dirty="0" err="1"/>
              <a:t>not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seen</a:t>
            </a:r>
            <a:r>
              <a:rPr lang="hu-HU" altLang="hu-HU" sz="2800" dirty="0"/>
              <a:t> </a:t>
            </a:r>
            <a:r>
              <a:rPr lang="hu-HU" altLang="hu-HU" sz="2800" dirty="0" err="1"/>
              <a:t>him</a:t>
            </a:r>
            <a:r>
              <a:rPr lang="hu-HU" altLang="hu-HU" sz="2800" dirty="0"/>
              <a:t> </a:t>
            </a:r>
            <a:r>
              <a:rPr lang="hu-HU" altLang="hu-HU" sz="2800" dirty="0" err="1"/>
              <a:t>at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training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day</a:t>
            </a:r>
            <a:r>
              <a:rPr lang="hu-HU" altLang="hu-HU" sz="2800" dirty="0"/>
              <a:t> </a:t>
            </a:r>
            <a:r>
              <a:rPr lang="hu-HU" altLang="hu-HU" sz="2800" dirty="0" err="1"/>
              <a:t>before</a:t>
            </a:r>
            <a:r>
              <a:rPr lang="hu-HU" altLang="hu-HU" sz="2800" dirty="0"/>
              <a:t>.</a:t>
            </a:r>
          </a:p>
          <a:p>
            <a:endParaRPr lang="hu-HU" altLang="hu-HU" sz="2800" dirty="0"/>
          </a:p>
          <a:p>
            <a:pPr marL="0" indent="0" algn="ctr">
              <a:buNone/>
            </a:pPr>
            <a:endParaRPr lang="hu-HU" altLang="hu-HU" sz="2800" dirty="0"/>
          </a:p>
          <a:p>
            <a:pPr marL="0" indent="0" algn="ctr">
              <a:buNone/>
            </a:pPr>
            <a:r>
              <a:rPr lang="hu-HU" altLang="hu-HU" sz="2800" dirty="0"/>
              <a:t>no </a:t>
            </a:r>
            <a:r>
              <a:rPr lang="hu-HU" altLang="hu-HU" sz="2800" dirty="0" err="1"/>
              <a:t>comma</a:t>
            </a:r>
            <a:r>
              <a:rPr lang="hu-HU" altLang="hu-HU" sz="2800" dirty="0"/>
              <a:t> </a:t>
            </a:r>
            <a:r>
              <a:rPr lang="hu-HU" altLang="hu-HU" sz="2800" dirty="0" err="1"/>
              <a:t>before</a:t>
            </a:r>
            <a:r>
              <a:rPr lang="hu-HU" altLang="hu-HU" sz="2800" dirty="0"/>
              <a:t> ’</a:t>
            </a:r>
            <a:r>
              <a:rPr lang="hu-HU" altLang="hu-HU" sz="2800" dirty="0" err="1"/>
              <a:t>that</a:t>
            </a:r>
            <a:r>
              <a:rPr lang="hu-HU" altLang="hu-HU" sz="2800" dirty="0"/>
              <a:t>’</a:t>
            </a:r>
          </a:p>
          <a:p>
            <a:pPr>
              <a:buClr>
                <a:schemeClr val="bg1"/>
              </a:buClr>
              <a:buSzTx/>
              <a:buFontTx/>
              <a:buChar char="•"/>
            </a:pPr>
            <a:endParaRPr lang="hu-HU" altLang="hu-HU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elé nyíl 1"/>
          <p:cNvSpPr/>
          <p:nvPr/>
        </p:nvSpPr>
        <p:spPr>
          <a:xfrm>
            <a:off x="4470179" y="4941168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64" y="2673350"/>
            <a:ext cx="3476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59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2. </a:t>
            </a:r>
            <a:r>
              <a:rPr lang="en-US" altLang="hu-HU" dirty="0"/>
              <a:t>Comma</a:t>
            </a:r>
            <a:r>
              <a:rPr lang="hu-HU" altLang="hu-HU" dirty="0"/>
              <a:t> –</a:t>
            </a:r>
            <a:r>
              <a:rPr lang="en-US" altLang="hu-HU" dirty="0"/>
              <a:t> in a </a:t>
            </a:r>
            <a:r>
              <a:rPr lang="hu-HU" altLang="hu-HU" dirty="0"/>
              <a:t>s</a:t>
            </a:r>
            <a:r>
              <a:rPr lang="en-US" altLang="hu-HU" dirty="0" err="1"/>
              <a:t>eries</a:t>
            </a:r>
            <a:endParaRPr lang="en-US" altLang="hu-H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1981200"/>
            <a:ext cx="7776864" cy="4038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hu-HU" sz="2800" dirty="0"/>
              <a:t>to divide items in a list</a:t>
            </a:r>
            <a:endParaRPr lang="hu-HU" altLang="hu-HU" sz="2800" dirty="0"/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hu-HU" sz="2800" dirty="0"/>
              <a:t>	</a:t>
            </a:r>
            <a:r>
              <a:rPr lang="en-US" altLang="hu-HU" sz="2800" dirty="0"/>
              <a:t>Last month, Alex dated Mary Ann Lee and Kim.</a:t>
            </a:r>
            <a:r>
              <a:rPr lang="hu-HU" alt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(</a:t>
            </a:r>
            <a:r>
              <a:rPr lang="hu-HU" sz="2800" dirty="0" err="1">
                <a:solidFill>
                  <a:srgbClr val="FF0000"/>
                </a:solidFill>
              </a:rPr>
              <a:t>correct</a:t>
            </a:r>
            <a:r>
              <a:rPr lang="hu-HU" sz="2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hu-HU" sz="2800" dirty="0"/>
              <a:t>	</a:t>
            </a:r>
            <a:r>
              <a:rPr lang="en-US" altLang="hu-HU" sz="2800" dirty="0"/>
              <a:t>Last month, Alex dated Mary, Ann, Lee, and Kim.</a:t>
            </a:r>
            <a:r>
              <a:rPr lang="hu-HU" alt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(</a:t>
            </a:r>
            <a:r>
              <a:rPr lang="hu-HU" sz="2800" dirty="0" err="1">
                <a:solidFill>
                  <a:srgbClr val="FF0000"/>
                </a:solidFill>
              </a:rPr>
              <a:t>correct</a:t>
            </a:r>
            <a:r>
              <a:rPr lang="hu-HU" sz="2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hu-HU" sz="2800" dirty="0"/>
              <a:t>	</a:t>
            </a:r>
            <a:r>
              <a:rPr lang="en-US" altLang="hu-HU" sz="2800" dirty="0"/>
              <a:t>Last month, Alex dated Mary Ann, Lee, and Kim.</a:t>
            </a:r>
            <a:r>
              <a:rPr lang="hu-HU" alt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(</a:t>
            </a:r>
            <a:r>
              <a:rPr lang="hu-HU" sz="2800" dirty="0" err="1">
                <a:solidFill>
                  <a:srgbClr val="FF0000"/>
                </a:solidFill>
              </a:rPr>
              <a:t>correct</a:t>
            </a:r>
            <a:r>
              <a:rPr lang="hu-HU" sz="2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hu-HU" altLang="hu-HU" sz="2800" dirty="0"/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hu-HU" sz="2800" dirty="0"/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/>
              <a:t>She saw that he drank his </a:t>
            </a:r>
            <a:r>
              <a:rPr lang="en-US" sz="2800" dirty="0">
                <a:solidFill>
                  <a:srgbClr val="FF0000"/>
                </a:solidFill>
              </a:rPr>
              <a:t>wine, that </a:t>
            </a:r>
            <a:r>
              <a:rPr lang="en-US" sz="2800" dirty="0"/>
              <a:t>he ate some </a:t>
            </a:r>
            <a:r>
              <a:rPr lang="en-US" sz="2800" dirty="0">
                <a:solidFill>
                  <a:srgbClr val="FF0000"/>
                </a:solidFill>
              </a:rPr>
              <a:t>salmon</a:t>
            </a:r>
            <a:r>
              <a:rPr lang="hu-HU" sz="2800" dirty="0">
                <a:solidFill>
                  <a:srgbClr val="FF0000"/>
                </a:solidFill>
              </a:rPr>
              <a:t>(,)</a:t>
            </a:r>
            <a:r>
              <a:rPr lang="en-US" sz="2800" dirty="0">
                <a:solidFill>
                  <a:srgbClr val="FF0000"/>
                </a:solidFill>
              </a:rPr>
              <a:t> and that </a:t>
            </a:r>
            <a:r>
              <a:rPr lang="en-US" sz="2800" dirty="0"/>
              <a:t>he swallowed some pills after that.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(</a:t>
            </a:r>
            <a:r>
              <a:rPr lang="hu-HU" sz="2800" dirty="0" err="1">
                <a:solidFill>
                  <a:srgbClr val="FF0000"/>
                </a:solidFill>
              </a:rPr>
              <a:t>correct</a:t>
            </a:r>
            <a:r>
              <a:rPr lang="hu-HU" sz="2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hu-HU" sz="2800" dirty="0"/>
          </a:p>
          <a:p>
            <a:endParaRPr lang="en-US" altLang="hu-HU" sz="2800" dirty="0">
              <a:solidFill>
                <a:schemeClr val="tx2"/>
              </a:solidFill>
            </a:endParaRPr>
          </a:p>
          <a:p>
            <a:endParaRPr lang="en-US" altLang="hu-HU" sz="28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  <a:buSzTx/>
              <a:buFontTx/>
              <a:buChar char="•"/>
            </a:pPr>
            <a:endParaRPr lang="en-US" altLang="hu-HU" sz="2800" dirty="0">
              <a:solidFill>
                <a:schemeClr val="tx2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8" y="6"/>
            <a:ext cx="1431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23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2296</Words>
  <Application>Microsoft Office PowerPoint</Application>
  <PresentationFormat>Diavetítés a képernyőre (4:3 oldalarány)</PresentationFormat>
  <Paragraphs>301</Paragraphs>
  <Slides>48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Office-téma</vt:lpstr>
      <vt:lpstr>2_Office-téma</vt:lpstr>
      <vt:lpstr>1_Office-téma</vt:lpstr>
      <vt:lpstr>Punctuation</vt:lpstr>
      <vt:lpstr>PowerPoint-bemutató</vt:lpstr>
      <vt:lpstr>Puzzle</vt:lpstr>
      <vt:lpstr>Contents</vt:lpstr>
      <vt:lpstr>PowerPoint-bemutató</vt:lpstr>
      <vt:lpstr>1. End marks</vt:lpstr>
      <vt:lpstr>2. Comma</vt:lpstr>
      <vt:lpstr>2. Comma – Hungarian vs English</vt:lpstr>
      <vt:lpstr>2. Comma – in a series</vt:lpstr>
      <vt:lpstr>2. Commas – in a series</vt:lpstr>
      <vt:lpstr>2. Comma – subordinate clauses</vt:lpstr>
      <vt:lpstr>2. Comma – introductory elements</vt:lpstr>
      <vt:lpstr>2. Comma – parenthetical expressions</vt:lpstr>
      <vt:lpstr>2. Comma – tag questions</vt:lpstr>
      <vt:lpstr>PowerPoint-bemutató</vt:lpstr>
      <vt:lpstr>2. Comma –  Defining vs non-defining clauses</vt:lpstr>
      <vt:lpstr>2. Comma –  Defining vs non-defining clauses</vt:lpstr>
      <vt:lpstr>2. Comma –  Defining vs non-defining clauses</vt:lpstr>
      <vt:lpstr>2. Comma –  Defining vs non-defining clauses</vt:lpstr>
      <vt:lpstr>2. Comma –  Defining vs non-defining clauses</vt:lpstr>
      <vt:lpstr>Puzzle</vt:lpstr>
      <vt:lpstr>2. Comma – some extras</vt:lpstr>
      <vt:lpstr>2. Comma – some extras</vt:lpstr>
      <vt:lpstr>3. Quotation marks</vt:lpstr>
      <vt:lpstr>3. Quotation marks – Hungarian vs English</vt:lpstr>
      <vt:lpstr>3. Quotation marks</vt:lpstr>
      <vt:lpstr>3. Quotation marks</vt:lpstr>
      <vt:lpstr>3. Quotation marks</vt:lpstr>
      <vt:lpstr>3. Quotation marks</vt:lpstr>
      <vt:lpstr>September 24 in the USA</vt:lpstr>
      <vt:lpstr>4. Semi-colon</vt:lpstr>
      <vt:lpstr>4. Semi-colon</vt:lpstr>
      <vt:lpstr>4. Semi-colon</vt:lpstr>
      <vt:lpstr>4. Semi-colon</vt:lpstr>
      <vt:lpstr>5. Colon</vt:lpstr>
      <vt:lpstr>6. Ellipsis mark</vt:lpstr>
      <vt:lpstr>7. Apostrophe</vt:lpstr>
      <vt:lpstr>7. Apostrophe</vt:lpstr>
      <vt:lpstr>7. Apostrophe</vt:lpstr>
      <vt:lpstr>7. Apostrophe</vt:lpstr>
      <vt:lpstr>8. Hyphen vs dash </vt:lpstr>
      <vt:lpstr>9. Brackets, parentheses</vt:lpstr>
      <vt:lpstr>10. Square brackets</vt:lpstr>
      <vt:lpstr>11. Slash</vt:lpstr>
      <vt:lpstr>12. Miscellaneous</vt:lpstr>
      <vt:lpstr>Summary</vt:lpstr>
      <vt:lpstr>Thank you. Enjoy your day!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Punctuation</dc:title>
  <dc:creator>wallander7068</dc:creator>
  <cp:lastModifiedBy>tryout</cp:lastModifiedBy>
  <cp:revision>81</cp:revision>
  <dcterms:created xsi:type="dcterms:W3CDTF">2016-03-26T19:51:53Z</dcterms:created>
  <dcterms:modified xsi:type="dcterms:W3CDTF">2018-03-12T10:07:06Z</dcterms:modified>
</cp:coreProperties>
</file>