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35" r:id="rId3"/>
    <p:sldId id="340" r:id="rId4"/>
    <p:sldId id="342" r:id="rId5"/>
    <p:sldId id="343" r:id="rId6"/>
    <p:sldId id="336" r:id="rId7"/>
    <p:sldId id="341" r:id="rId8"/>
    <p:sldId id="344" r:id="rId9"/>
    <p:sldId id="337" r:id="rId10"/>
    <p:sldId id="257" r:id="rId11"/>
    <p:sldId id="330" r:id="rId12"/>
    <p:sldId id="331" r:id="rId13"/>
    <p:sldId id="332" r:id="rId14"/>
    <p:sldId id="266" r:id="rId15"/>
    <p:sldId id="267" r:id="rId16"/>
    <p:sldId id="264" r:id="rId17"/>
    <p:sldId id="338" r:id="rId18"/>
    <p:sldId id="259" r:id="rId19"/>
    <p:sldId id="260" r:id="rId20"/>
    <p:sldId id="268" r:id="rId21"/>
    <p:sldId id="269" r:id="rId22"/>
    <p:sldId id="270" r:id="rId23"/>
    <p:sldId id="261" r:id="rId24"/>
    <p:sldId id="271" r:id="rId25"/>
    <p:sldId id="262" r:id="rId26"/>
    <p:sldId id="277" r:id="rId27"/>
    <p:sldId id="278" r:id="rId28"/>
    <p:sldId id="263" r:id="rId29"/>
    <p:sldId id="272" r:id="rId30"/>
    <p:sldId id="273" r:id="rId31"/>
    <p:sldId id="286" r:id="rId32"/>
    <p:sldId id="339" r:id="rId33"/>
    <p:sldId id="301" r:id="rId34"/>
    <p:sldId id="320" r:id="rId35"/>
    <p:sldId id="292" r:id="rId36"/>
    <p:sldId id="302" r:id="rId37"/>
    <p:sldId id="290" r:id="rId38"/>
    <p:sldId id="287" r:id="rId39"/>
    <p:sldId id="289" r:id="rId40"/>
    <p:sldId id="291" r:id="rId41"/>
    <p:sldId id="293" r:id="rId42"/>
    <p:sldId id="297" r:id="rId43"/>
    <p:sldId id="298" r:id="rId44"/>
    <p:sldId id="299" r:id="rId45"/>
    <p:sldId id="300" r:id="rId46"/>
    <p:sldId id="303" r:id="rId47"/>
    <p:sldId id="318" r:id="rId48"/>
    <p:sldId id="319" r:id="rId49"/>
    <p:sldId id="321" r:id="rId50"/>
    <p:sldId id="322" r:id="rId51"/>
    <p:sldId id="345" r:id="rId52"/>
    <p:sldId id="325" r:id="rId53"/>
    <p:sldId id="328" r:id="rId54"/>
    <p:sldId id="346" r:id="rId55"/>
    <p:sldId id="334" r:id="rId5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EB4A-80FC-4659-8798-654F7B66549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0743-AD75-4F8F-9BBC-FDC293432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24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84683-B1A3-4246-97C4-D8AAFB2431DB}" type="slidenum">
              <a:rPr lang="en-GB" altLang="hu-HU"/>
              <a:pPr/>
              <a:t>55</a:t>
            </a:fld>
            <a:endParaRPr lang="en-GB" altLang="hu-H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009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9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23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7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3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91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6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30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5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841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79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07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92649-44A5-48D5-B832-898BF47342A5}" type="datetimeFigureOut">
              <a:rPr lang="hu-HU" smtClean="0"/>
              <a:t>2018.02.26.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8BA9-AD36-49D4-806A-E44C26C60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9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G0Rgwcw8k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0107"/>
          </a:xfrm>
        </p:spPr>
        <p:txBody>
          <a:bodyPr>
            <a:normAutofit/>
          </a:bodyPr>
          <a:lstStyle/>
          <a:p>
            <a:r>
              <a:rPr lang="hu-H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69" y="3291911"/>
            <a:ext cx="3231075" cy="147153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4842216" y="5192887"/>
            <a:ext cx="263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dirty="0">
                <a:solidFill>
                  <a:prstClr val="black"/>
                </a:solidFill>
                <a:latin typeface="Arial"/>
              </a:rPr>
              <a:t>2</a:t>
            </a:r>
            <a:r>
              <a:rPr lang="hu-HU" altLang="hu-HU" dirty="0">
                <a:solidFill>
                  <a:prstClr val="black"/>
                </a:solidFill>
                <a:latin typeface="Arial"/>
              </a:rPr>
              <a:t>7 </a:t>
            </a:r>
            <a:r>
              <a:rPr lang="hu-HU" altLang="hu-HU" dirty="0" err="1">
                <a:solidFill>
                  <a:prstClr val="black"/>
                </a:solidFill>
                <a:latin typeface="Arial"/>
              </a:rPr>
              <a:t>February</a:t>
            </a:r>
            <a:r>
              <a:rPr lang="hu-HU" altLang="hu-HU" dirty="0">
                <a:solidFill>
                  <a:prstClr val="black"/>
                </a:solidFill>
                <a:latin typeface="Arial"/>
              </a:rPr>
              <a:t> 2018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63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0.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referenced?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we reference? 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0.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Intercultural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rhetoric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Impersonal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6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0.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5340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impersonal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505" y="1690688"/>
            <a:ext cx="7438956" cy="1709065"/>
          </a:xfrm>
          <a:prstGeom prst="rect">
            <a:avLst/>
          </a:prstGeo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1" y="4301502"/>
            <a:ext cx="4002157" cy="22119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889974" cy="49751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 act of admitting the existence of something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quotation 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or explicit reference to a source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 acknowledgment of work done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; 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ecognition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approv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 for an act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documenting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footnotes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placed at the bottom of a page of a 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that 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comments on or cites a reference for 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part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= in-text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Connor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2002, p. 38)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4826" y="117614"/>
            <a:ext cx="10515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Academic texts contain a lot of references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5" y="1205947"/>
            <a:ext cx="8871723" cy="5539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/>
          <p:cNvCxnSpPr>
            <a:cxnSpLocks/>
          </p:cNvCxnSpPr>
          <p:nvPr/>
        </p:nvCxnSpPr>
        <p:spPr>
          <a:xfrm>
            <a:off x="2994991" y="2292626"/>
            <a:ext cx="163001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>
            <a:cxnSpLocks/>
          </p:cNvCxnSpPr>
          <p:nvPr/>
        </p:nvCxnSpPr>
        <p:spPr>
          <a:xfrm>
            <a:off x="5406887" y="3379304"/>
            <a:ext cx="2067339" cy="132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>
            <a:cxnSpLocks/>
          </p:cNvCxnSpPr>
          <p:nvPr/>
        </p:nvCxnSpPr>
        <p:spPr>
          <a:xfrm>
            <a:off x="3896139" y="5035826"/>
            <a:ext cx="38563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>
            <a:cxnSpLocks/>
          </p:cNvCxnSpPr>
          <p:nvPr/>
        </p:nvCxnSpPr>
        <p:spPr>
          <a:xfrm flipV="1">
            <a:off x="2756452" y="6639339"/>
            <a:ext cx="4996070" cy="132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948" y="20671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More references (different system):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1362782"/>
            <a:ext cx="8110330" cy="527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6312024" y="1772816"/>
            <a:ext cx="1080120" cy="648072"/>
          </a:xfrm>
          <a:prstGeom prst="ellipse">
            <a:avLst/>
          </a:prstGeom>
          <a:noFill/>
          <a:ln cmpd="sng">
            <a:solidFill>
              <a:schemeClr val="accent1">
                <a:shade val="50000"/>
                <a:alpha val="9500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zis 4"/>
          <p:cNvSpPr/>
          <p:nvPr/>
        </p:nvSpPr>
        <p:spPr>
          <a:xfrm>
            <a:off x="2262133" y="5301208"/>
            <a:ext cx="1080120" cy="720080"/>
          </a:xfrm>
          <a:prstGeom prst="ellipse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zis 5"/>
          <p:cNvSpPr/>
          <p:nvPr/>
        </p:nvSpPr>
        <p:spPr>
          <a:xfrm>
            <a:off x="3680216" y="5525431"/>
            <a:ext cx="371192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524059" y="6204279"/>
            <a:ext cx="432048" cy="432048"/>
          </a:xfrm>
          <a:prstGeom prst="ellipse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referenced? Types of sources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89326"/>
              </p:ext>
            </p:extLst>
          </p:nvPr>
        </p:nvGraphicFramePr>
        <p:xfrm>
          <a:off x="838200" y="1242390"/>
          <a:ext cx="10018643" cy="5258879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234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31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 –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 data, first hand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data sets (from surveys, experiments) in journal articles/conference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papers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diaries, novels, government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documents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works of art,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15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Sources –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interpretation,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books (monographs), review journal articles, the discussion section of research articles, PhD theses (published/unpublished), reports, literary criticism,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biographies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15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 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 – </a:t>
                      </a:r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collections, tools</a:t>
                      </a: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Encyclopaedias, dictionaries, textbooks,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databases, anthologies, indexes, literature reviews, library catalogues  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6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referenced?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ones like these: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12" y="1637681"/>
            <a:ext cx="183510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25" y="4541885"/>
            <a:ext cx="1584176" cy="20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84" y="2541799"/>
            <a:ext cx="16668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15" y="2597138"/>
            <a:ext cx="21399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11824" y="537321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Spot the tertiary source</a:t>
            </a: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72" y="3053560"/>
            <a:ext cx="21717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4407877" y="1368580"/>
            <a:ext cx="5843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“serious” secondary sources: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5646484" y="1949991"/>
            <a:ext cx="3366052" cy="4168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5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Reasons for (in-text) referencing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Acknowledging – to show where the ideas, definitions, data, statistics etc. come from. Recognizing other people’s work.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Directing – showing the readers where to go for further details of a method, theory, idea etc.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Exemplifying – to give examples of writers and works who hold a point of view (e.g. on a debated area)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Comparing/Contrasting – to compare your ideas with other scholars, and to compare scholars with each other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Problems with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text full of references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don’t other types of text (news articles, novels etc.) have references?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sections of academic texts have many references, while others have few. Why?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Popular non-fiction (e.g. history written for a general audience) often makes few or no in-text references to sources. Why?</a:t>
            </a: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 following are almost never used in academic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Rhetorical questions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‘I’ to refer to the author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</a:t>
            </a:r>
            <a:r>
              <a:rPr lang="hu-HU" dirty="0" err="1"/>
              <a:t>we</a:t>
            </a:r>
            <a:r>
              <a:rPr lang="en-GB" dirty="0"/>
              <a:t>’ to refer to the author</a:t>
            </a:r>
            <a:r>
              <a:rPr lang="hu-HU" dirty="0"/>
              <a:t>(s)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Colloquial expressions (‘get a raise’, ‘have a laugh’)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 </a:t>
            </a:r>
            <a:endParaRPr lang="hu-HU" dirty="0"/>
          </a:p>
          <a:p>
            <a:pPr marL="0" lv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8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Sitka Small" pitchFamily="2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2175537"/>
            <a:ext cx="5157787" cy="82391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Writers want to…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3339618"/>
            <a:ext cx="5157787" cy="2795794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original – say something new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 their personal stance/viewpoint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claims, build an argument, “tell a story</a:t>
            </a:r>
            <a:r>
              <a:rPr lang="en-GB" dirty="0"/>
              <a:t>”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2175537"/>
            <a:ext cx="5183188" cy="82391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writers have to…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3246853"/>
            <a:ext cx="5648740" cy="2676525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acknowledge previous work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impersonal style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 evidence to support it</a:t>
            </a:r>
          </a:p>
        </p:txBody>
      </p:sp>
      <p:sp>
        <p:nvSpPr>
          <p:cNvPr id="7" name="Téglalap 6"/>
          <p:cNvSpPr/>
          <p:nvPr/>
        </p:nvSpPr>
        <p:spPr>
          <a:xfrm>
            <a:off x="839788" y="1529206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Sources of tension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9"/>
            <a:ext cx="10346635" cy="47921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The following text sounds reasonable</a:t>
            </a:r>
            <a: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hu-H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my experience, after listening to a lecture for a while students tend to switch off. Some lecturers are better at keeping the students’ attention than others, by making their talks a bit more interactive. However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I’ve noticed that it is better not to put students “on the spot”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few students are comfortable answering questions in front of so many people.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62334" y="573437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latin typeface="Arial" panose="020B0604020202020204" pitchFamily="34" charset="0"/>
                <a:ea typeface="DejaVu Sans" pitchFamily="34" charset="0"/>
                <a:cs typeface="Arial" panose="020B0604020202020204" pitchFamily="34" charset="0"/>
              </a:rPr>
              <a:t>…</a:t>
            </a:r>
            <a:r>
              <a:rPr lang="hu-HU" sz="3200" i="1" dirty="0">
                <a:latin typeface="Arial" panose="020B0604020202020204" pitchFamily="34" charset="0"/>
                <a:ea typeface="DejaVu Sans" pitchFamily="34" charset="0"/>
                <a:cs typeface="Arial" panose="020B0604020202020204" pitchFamily="34" charset="0"/>
              </a:rPr>
              <a:t> </a:t>
            </a:r>
            <a:r>
              <a:rPr lang="en-GB" sz="3200" i="1" dirty="0">
                <a:latin typeface="Arial" panose="020B0604020202020204" pitchFamily="34" charset="0"/>
                <a:ea typeface="DejaVu Sans" pitchFamily="34" charset="0"/>
                <a:cs typeface="Arial" panose="020B0604020202020204" pitchFamily="34" charset="0"/>
              </a:rPr>
              <a:t>but why should you take my word for it?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094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is more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3600" dirty="0">
                <a:latin typeface="Arial Nova" pitchFamily="34" charset="0"/>
                <a:cs typeface="Arial Nova Light" pitchFamily="34" charset="0"/>
              </a:rPr>
              <a:t>Research indicates that after exposure to between ten and twenty minutes of continuous lecturing, learning falls off rapidly </a:t>
            </a:r>
            <a:r>
              <a:rPr lang="en-GB" sz="3600" dirty="0">
                <a:highlight>
                  <a:srgbClr val="FFFF00"/>
                </a:highlight>
                <a:latin typeface="Arial Nova" pitchFamily="34" charset="0"/>
                <a:cs typeface="Arial Nova Light" pitchFamily="34" charset="0"/>
              </a:rPr>
              <a:t>(Pears, 1986). </a:t>
            </a:r>
            <a:r>
              <a:rPr lang="en-GB" sz="3600" dirty="0">
                <a:latin typeface="Arial Nova" pitchFamily="34" charset="0"/>
                <a:cs typeface="Arial Nova Light" pitchFamily="34" charset="0"/>
              </a:rPr>
              <a:t>Luckily, several teaching practices counter this tendency. First, look for professors who ask rhetorical questions every ten minutes or so </a:t>
            </a:r>
            <a:r>
              <a:rPr lang="en-GB" sz="3600" dirty="0">
                <a:highlight>
                  <a:srgbClr val="FFFF00"/>
                </a:highlight>
                <a:latin typeface="Arial Nova" pitchFamily="34" charset="0"/>
                <a:cs typeface="Arial Nova Light" pitchFamily="34" charset="0"/>
              </a:rPr>
              <a:t>(Weaver and </a:t>
            </a:r>
            <a:r>
              <a:rPr lang="en-GB" sz="3600" dirty="0" err="1">
                <a:highlight>
                  <a:srgbClr val="FFFF00"/>
                </a:highlight>
                <a:latin typeface="Arial Nova" pitchFamily="34" charset="0"/>
                <a:cs typeface="Arial Nova Light" pitchFamily="34" charset="0"/>
              </a:rPr>
              <a:t>Cotrell</a:t>
            </a:r>
            <a:r>
              <a:rPr lang="en-GB" sz="3600" dirty="0">
                <a:highlight>
                  <a:srgbClr val="FFFF00"/>
                </a:highlight>
                <a:latin typeface="Arial Nova" pitchFamily="34" charset="0"/>
                <a:cs typeface="Arial Nova Light" pitchFamily="34" charset="0"/>
              </a:rPr>
              <a:t>, 1986)</a:t>
            </a:r>
            <a:r>
              <a:rPr lang="en-GB" sz="3600" dirty="0">
                <a:latin typeface="Arial Nova" pitchFamily="34" charset="0"/>
                <a:cs typeface="Arial Nova Light" pitchFamily="34" charset="0"/>
              </a:rPr>
              <a:t> and who reinforce material by asking for non-threatening forms of participation such as a show of hands or volunteer speakers with examples con­firming or countering the material </a:t>
            </a:r>
            <a:r>
              <a:rPr lang="en-GB" sz="3600" dirty="0">
                <a:highlight>
                  <a:srgbClr val="FFFF00"/>
                </a:highlight>
                <a:latin typeface="Arial Nova" pitchFamily="34" charset="0"/>
                <a:cs typeface="Arial Nova Light" pitchFamily="34" charset="0"/>
              </a:rPr>
              <a:t>(Hunter, 1983)</a:t>
            </a:r>
            <a:r>
              <a:rPr lang="en-GB" sz="3600" dirty="0">
                <a:latin typeface="Arial Nova" pitchFamily="34" charset="0"/>
                <a:cs typeface="Arial Nova Light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knowledge is so well-known that a citation is not needed: </a:t>
            </a:r>
            <a:endParaRPr lang="hu-HU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and other planets orbit the sun (Copernicus, 1543) and in turn moons orbit several planets (Galileo, 1610; Huygens, 1665).</a:t>
            </a:r>
          </a:p>
          <a:p>
            <a:r>
              <a:rPr lang="hu-HU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</a:t>
            </a:r>
            <a:r>
              <a:rPr lang="hu-HU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Mohács </a:t>
            </a:r>
            <a:r>
              <a:rPr lang="hu-HU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hu-HU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hu-HU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1526.</a:t>
            </a:r>
          </a:p>
          <a:p>
            <a:endParaRPr lang="hu-HU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3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243608"/>
            <a:ext cx="10515600" cy="3515001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Citing other authors/data helps support your arguments. It does not “prove” them.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“Quotations rarely prove or disprove a point. Instead, they are used by the author of this text to ‘suggest” or ‘indicate’ a relationship between her or his own research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and that of another person – usually a recognized authority on this topic” (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Hamps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-Lyons, 2006).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81" y="1534178"/>
            <a:ext cx="631239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443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  <a:endParaRPr lang="hu-HU" sz="4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Integral references – author/work referred to is “in the foreground”</a:t>
            </a:r>
          </a:p>
          <a:p>
            <a:pPr marL="0" indent="0" algn="just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In an influential study, Chan (1968) found that the impact of shopping malls on cities is…</a:t>
            </a:r>
            <a:endParaRPr lang="en-GB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  <a:p>
            <a:pPr algn="just"/>
            <a:endParaRPr lang="hu-HU" dirty="0">
              <a:latin typeface="Arial" panose="020B0604020202020204" pitchFamily="34" charset="0"/>
              <a:ea typeface="Arimo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Non-integral references – author/work is “in the background”. </a:t>
            </a:r>
          </a:p>
          <a:p>
            <a:pPr marL="0" indent="0" algn="just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mo" pitchFamily="34" charset="0"/>
                <a:cs typeface="Arial" panose="020B0604020202020204" pitchFamily="34" charset="0"/>
              </a:rPr>
              <a:t>Shopping malls have significant influences on cities (Chan, 1968).</a:t>
            </a:r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9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9113" y="1690688"/>
            <a:ext cx="10664687" cy="44862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ntegral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integral reference: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564622"/>
            <a:ext cx="10159888" cy="338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gyenes összekötő 6"/>
          <p:cNvCxnSpPr>
            <a:cxnSpLocks/>
          </p:cNvCxnSpPr>
          <p:nvPr/>
        </p:nvCxnSpPr>
        <p:spPr>
          <a:xfrm>
            <a:off x="5751443" y="4397200"/>
            <a:ext cx="4939308" cy="1712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>
            <a:cxnSpLocks/>
          </p:cNvCxnSpPr>
          <p:nvPr/>
        </p:nvCxnSpPr>
        <p:spPr>
          <a:xfrm>
            <a:off x="1024170" y="3929565"/>
            <a:ext cx="4554995" cy="28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cxnSpLocks/>
          </p:cNvCxnSpPr>
          <p:nvPr/>
        </p:nvCxnSpPr>
        <p:spPr>
          <a:xfrm flipV="1">
            <a:off x="838200" y="2252870"/>
            <a:ext cx="1533939" cy="500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cxnSpLocks/>
          </p:cNvCxnSpPr>
          <p:nvPr/>
        </p:nvCxnSpPr>
        <p:spPr>
          <a:xfrm flipV="1">
            <a:off x="3326296" y="2226365"/>
            <a:ext cx="2372139" cy="26505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cxnSpLocks/>
          </p:cNvCxnSpPr>
          <p:nvPr/>
        </p:nvCxnSpPr>
        <p:spPr>
          <a:xfrm>
            <a:off x="9491429" y="3478817"/>
            <a:ext cx="119932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third, bad type…</a:t>
            </a:r>
            <a:endParaRPr lang="hu-HU" sz="3200" dirty="0">
              <a:solidFill>
                <a:srgbClr val="F35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F35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wrote a full bibliography at the end, all the books I referred to are there.”</a:t>
            </a:r>
          </a:p>
          <a:p>
            <a:pPr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unclear how the references relate to what was said</a:t>
            </a:r>
          </a:p>
          <a:p>
            <a:pPr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 can be accused of plagiarism</a:t>
            </a: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Direct quotation vs. indirect reference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Direct quotation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uses the exact words of another author, and these must be in quotation marks.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of Hamsun’s characters put it: “But what really matters is not what you believe but the faith and conviction with which you believe…”⁴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make an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indirect reference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you summarize or paraphrase what another author wrote, but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your own words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Hamsun’s character valued strength of conviction even over the actual content of the belief.⁵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63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Referencing systems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APA, MLA, Harvard, Chicago,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Turabian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algn="just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Author-date systems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cultures value clear, direct communication and are thus writer-responsible (Hinds, 1986).          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Hinds (1986) coined the terms reader- and writer-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ility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Author-title systems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“Not having anything around to read is dangerous” (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Houellbecq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56)</a:t>
            </a:r>
          </a:p>
          <a:p>
            <a:pPr algn="just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Numeric (endnote/footnote) system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Low-look cultures have a lower tolerance for staring⁶.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 following are almost never used in academic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Rhetorical questions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‘I’ to refer to the author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</a:t>
            </a:r>
            <a:r>
              <a:rPr lang="hu-HU" dirty="0" err="1"/>
              <a:t>we</a:t>
            </a:r>
            <a:r>
              <a:rPr lang="en-GB" dirty="0"/>
              <a:t>’ to refer to the author</a:t>
            </a:r>
            <a:r>
              <a:rPr lang="hu-HU" dirty="0"/>
              <a:t>(s)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Colloquial expressions (‘get a raise’, ‘have a laugh’)</a:t>
            </a:r>
            <a:endParaRPr lang="hu-HU" b="1" u="sng" dirty="0"/>
          </a:p>
          <a:p>
            <a:pPr marL="0" indent="0">
              <a:buNone/>
            </a:pPr>
            <a:r>
              <a:rPr lang="en-GB" dirty="0"/>
              <a:t> 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5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Almost all referencing systems require that full details of the sources be given at the end of the text, in the bibliography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works cited.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MLA:</a:t>
            </a: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In-text:	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 notes</a:t>
            </a:r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(160) / …</a:t>
            </a:r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(Parker 160)</a:t>
            </a:r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Bibliography: 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Parker, James. </a:t>
            </a:r>
            <a:r>
              <a:rPr lang="en-GB" sz="3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Years of Kenyan Democracy.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Cambridge: Palladian Press, 1982.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5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Format.</a:t>
            </a:r>
            <a:endParaRPr lang="en-GB" sz="4000" dirty="0">
              <a:latin typeface="Baskerville Old Fac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Referencing styles differ in things like: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	</a:t>
            </a:r>
            <a:r>
              <a:rPr lang="en-GB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- the order of information in the full reference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	</a:t>
            </a:r>
            <a:r>
              <a:rPr lang="en-GB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- using initials (Smith, B) or (Smith, Bob)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	</a:t>
            </a:r>
            <a:r>
              <a:rPr lang="en-GB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- “and” or “&amp;”</a:t>
            </a:r>
          </a:p>
          <a:p>
            <a:r>
              <a:rPr lang="en-GB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Many guides are available: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39" y="4369090"/>
            <a:ext cx="1728192" cy="22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98" y="3575234"/>
            <a:ext cx="1581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74" y="1933735"/>
            <a:ext cx="14082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91" y="3480215"/>
            <a:ext cx="1542516" cy="220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2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? Video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0236"/>
            <a:ext cx="10515600" cy="505284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https://www.youtube.com/watch?v=jG0Rgwcw8k8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plagiarism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indicate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down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List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indicate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 online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indicate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net?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refer to other people’s work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Reporting verbs –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claim, argue, explain, treat</a:t>
            </a:r>
          </a:p>
          <a:p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Reporting nouns –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survey, data, model, theory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literature, research, studies</a:t>
            </a:r>
            <a:endParaRPr lang="hu-H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0" lvl="7" indent="0">
              <a:buNone/>
            </a:pP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According 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…, In X’s view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Reporting verbs can indicate:</a:t>
            </a:r>
          </a:p>
          <a:p>
            <a:pPr>
              <a:lnSpc>
                <a:spcPct val="12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author’s personal viewpoint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(2013) </a:t>
            </a:r>
            <a:r>
              <a:rPr lang="en-GB" sz="3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doubts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whether EU economic growth will continue.</a:t>
            </a:r>
          </a:p>
          <a:p>
            <a:pPr>
              <a:lnSpc>
                <a:spcPct val="12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your viewpoint regarding what the author says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Jones </a:t>
            </a:r>
            <a:r>
              <a:rPr lang="en-GB" sz="3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misinterprets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data in several important ways (Jones, 2002).</a:t>
            </a:r>
          </a:p>
          <a:p>
            <a:pPr>
              <a:lnSpc>
                <a:spcPct val="12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author’s viewpoint regarding other literature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Penney (2015) </a:t>
            </a:r>
            <a:r>
              <a:rPr lang="en-GB" sz="3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dismisses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feminist critiques as “vacuous”.</a:t>
            </a:r>
            <a:r>
              <a:rPr lang="hu-HU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(ostoba)</a:t>
            </a:r>
            <a:endParaRPr lang="en-GB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587799"/>
              </p:ext>
            </p:extLst>
          </p:nvPr>
        </p:nvGraphicFramePr>
        <p:xfrm>
          <a:off x="838200" y="1325563"/>
          <a:ext cx="10850217" cy="54331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305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93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admit, concede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accept, agree, acknowledge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support, endorse, concur</a:t>
                      </a:r>
                    </a:p>
                    <a:p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993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Disagreeing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condemn, doubt, question, wonder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disagree, challenge, </a:t>
                      </a:r>
                    </a:p>
                    <a:p>
                      <a:r>
                        <a:rPr lang="hu-H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uestion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attacks, criticizes, dismiss, reject, refute, discount, 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993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Claiming (believing)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claim,  suggest,  hypothesize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claim, maintain, hold</a:t>
                      </a:r>
                      <a:r>
                        <a:rPr lang="hu-H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assert, insist, contend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05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indicate, suggest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prove, demonstrate,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993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recommend, suggest, advise, propose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urge, advocate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05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study, investigate, analyse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05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9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0236"/>
            <a:ext cx="10515600" cy="4973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Schmidt (2010)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langauge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(2000)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poets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influenced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Lee (2006)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arose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Uvarov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(2001)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contends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traced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18th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8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Van et al (2002)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implies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historians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misinterpreted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indirectly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Patel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(2002)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argues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governments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projects. 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Greenberg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(2001)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emphasises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of …</a:t>
            </a:r>
          </a:p>
          <a:p>
            <a:pPr>
              <a:lnSpc>
                <a:spcPct val="110000"/>
              </a:lnSpc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In a latest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Morton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(2012) </a:t>
            </a:r>
            <a:r>
              <a:rPr lang="hu-H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6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Reporting verbs…reporting what?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Friedberger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(2005) </a:t>
            </a:r>
            <a:r>
              <a:rPr lang="en-GB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says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she has seen enough stray ponies.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Lorson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(1996) </a:t>
            </a:r>
            <a:r>
              <a:rPr lang="en-GB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believes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it is important to get some sleep.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Kenzaburō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Ōe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(2003)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investigated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changes in Japanese society after WWII.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Harris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(1998)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link between spending behaviour and age.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77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Don’t say “say”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”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reporting verbs (speech)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“say” is sometimes used in academic writing, but there are many better (more formal and precise) alternatives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ften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use the same 2-3 reporting verbs over and over again: typically “state”, “argue” and “suggest”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using reporting verbs more creatively you can make your writing more interesting, show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critical thinking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the field (and get better grades!)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0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What is valued most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Using a standard writing style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Showing the breadth and depth of the author’s learning  	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Ensuring the reader understands the argument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Sounding objective throughout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4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NOT ALL) reporting verbs are followed by “that”:</a:t>
            </a:r>
          </a:p>
          <a:p>
            <a:pPr marL="0" indent="0" algn="ctr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reporting verb + that + subject + verb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0" y="3101215"/>
            <a:ext cx="10004420" cy="26502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56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“that” can often be left out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these sentences are grammatically OK: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said that he had seen the exhibition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said he had seen the exhibition.</a:t>
            </a:r>
          </a:p>
          <a:p>
            <a:pPr>
              <a:buFontTx/>
              <a:buChar char="-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However, omitting “that” is more typical of informal style than academic style. So don’t.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9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0236"/>
            <a:ext cx="10515600" cy="47342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-clauses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show approval/agreement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as + author + reporting verb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000" u="sng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Steinberg demonstrated</a:t>
            </a:r>
            <a:r>
              <a:rPr lang="en-GB" sz="3000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his seminal 1968  paper, blood is indeed thicker than water.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as + (was) + past participle + by + author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000" u="sng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was noted by Kinder </a:t>
            </a:r>
            <a:r>
              <a:rPr lang="en-GB" sz="3000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(2001) </a:t>
            </a:r>
            <a:r>
              <a:rPr lang="hu-HU" sz="3000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000" dirty="0" err="1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lthough</a:t>
            </a:r>
            <a:r>
              <a:rPr lang="en-GB" sz="3000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</a:t>
            </a:r>
            <a:r>
              <a:rPr lang="hu-HU" sz="3000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solidFill>
                  <a:srgbClr val="770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ccording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endParaRPr lang="hu-H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report the belief/claim of another person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Jones (1972), optimism is essential to a happy life.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report on findings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a survey, 26% of Americans think the Sun goes round the Earth.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NEVER use it to refer to your own opinion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According to me/my opinion, I speak English well. X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Grammar of reporting verbs: tenses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Reporting verbs are most frequently used in the present simple in academic English.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 </a:t>
            </a:r>
            <a:r>
              <a:rPr lang="en-GB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most writers are unaware of their working method.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past simple is used: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describe a particular piece of research done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show that the cited work/idea is old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21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Common nouns in Academic English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(reporting)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account, advice, analogy, analysis, approach, argument, aspect, assertion, assessment, attitude, author, challenge, claim, concern, conclusion, consensus,  contradiction, criticism, data, debate, defence, definition, description, discussion, distinction,  emphasis, evaluation, evidence, examination, example, explanation,  hypothesis, idea, implication, insight, interpretation, investigation, literature, model, notion,  observation, perception, perspective, proposition, question, reason, reasoning, review, suggestion, summary, survey, tendency, term, theory, viewpoint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4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reference?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Reporting nouns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Ramirez’s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poets are influenced by their childhood is uncontroversial.</a:t>
            </a: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Lee’s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problems arose earlier than previously thought has been challenged. </a:t>
            </a:r>
          </a:p>
          <a:p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Uvarov’s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claim/assertion/contention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the causes of the revolution can be traced back to the 18</a:t>
            </a:r>
            <a:r>
              <a:rPr lang="en-GB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is worth considering in some depth.</a:t>
            </a: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Watanabe’s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other historians have misinterpreted the period has caused some controversy.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4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 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Ways of showing your attitude to other’s work or the field as a whole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Choice of reporting verbs: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claims, proves, shows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Choice of reporting nouns: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proof, implication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Evaluative adjectives: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weak, convincing, valuable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Negation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lacks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Quantity expressions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evidence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studies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Evaluative adverbs: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Surprisingly, Significantly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Hedging devices (WEEK 3):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may, might, seem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5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 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Showing a negative attitude to other’s work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Reporting verbs: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claim, overestimate, overstate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Reporting nouns: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Evaluative adverbs: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confusingly, surprisingly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Evaluative adjectives: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incoherent, unconvincing, circumstantial, anecdotal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(evidence)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6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 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Example: the culture shock U-curve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29" y="1974574"/>
            <a:ext cx="8719931" cy="48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6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What is valued most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Using a standard writing style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Showing the breadth and depth of the author’s learning  	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Ensuring the reader understands the argument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Sounding objective throughout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51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60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822460" y="1321356"/>
            <a:ext cx="662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Criticism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5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60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/>
          <p:cNvCxnSpPr>
            <a:cxnSpLocks/>
          </p:cNvCxnSpPr>
          <p:nvPr/>
        </p:nvCxnSpPr>
        <p:spPr>
          <a:xfrm>
            <a:off x="981552" y="5219329"/>
            <a:ext cx="3630205" cy="9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>
            <a:cxnSpLocks/>
          </p:cNvCxnSpPr>
          <p:nvPr/>
        </p:nvCxnSpPr>
        <p:spPr>
          <a:xfrm>
            <a:off x="7874970" y="5229200"/>
            <a:ext cx="2673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>
            <a:cxnSpLocks/>
          </p:cNvCxnSpPr>
          <p:nvPr/>
        </p:nvCxnSpPr>
        <p:spPr>
          <a:xfrm>
            <a:off x="7874970" y="5944818"/>
            <a:ext cx="3217100" cy="5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>
            <a:cxnSpLocks/>
          </p:cNvCxnSpPr>
          <p:nvPr/>
        </p:nvCxnSpPr>
        <p:spPr>
          <a:xfrm>
            <a:off x="4367808" y="2962469"/>
            <a:ext cx="6724262" cy="325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151784" y="4817436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822460" y="1321356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Criticism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82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 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04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lang="hu-HU" strike="sngStrik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hu-HU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“The literature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extensive body of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exists on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Feltz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1973;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Goff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1999;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Plone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Novak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1997)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shown that there are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studies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culture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writings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international relocation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review of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literature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skills training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hu-H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has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examined</a:t>
            </a:r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extensively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7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do we reference well?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fun facts: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iew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 is almost 3 times as common as “opinion” in academic writing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phrase “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 is never used by native speakers of English at the end of a presentation or lecture.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say simply “thank you”.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referenced?</a:t>
            </a:r>
          </a:p>
          <a:p>
            <a:pPr marL="0" indent="0" algn="ctr">
              <a:buNone/>
            </a:pP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tertiary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we reference?</a:t>
            </a:r>
          </a:p>
          <a:p>
            <a:pPr marL="0" indent="0" algn="ctr">
              <a:buNone/>
            </a:pP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plagiarism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we reference? 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APA, MLA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in-text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1125539"/>
            <a:ext cx="7543800" cy="2547937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altLang="hu-HU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altLang="hu-HU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Enjoy your day!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Kávész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1621" y="3137021"/>
            <a:ext cx="2814534" cy="2837211"/>
          </a:xfrm>
          <a:ln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these are problems writers can have when trying to use synonyms in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Synonyms can have slightly different meanings, so you might say something you did not mean to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Using too many synonyms can sound absurd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Synonyms can have slightly different meanings, so a skilled writer can use them to add extra meaning to a text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can be pre-modified using adjectives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are typical of informal speech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these are problems writers can have when trying to use synonyms in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Synonyms can have slightly different meanings, so you might say something you did not mean to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Using too many synonyms can sound absurd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Synonyms can have slightly different meanings, so a skilled writer can use them to add extra meaning to a text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can be pre-modified using adjectives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are typical of informal speech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5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Which word is often used to start a sentence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0" indent="0">
              <a:buNone/>
            </a:pPr>
            <a:r>
              <a:rPr lang="en-GB" dirty="0"/>
              <a:t>	A. </a:t>
            </a:r>
            <a:r>
              <a:rPr lang="hu-HU" dirty="0" err="1"/>
              <a:t>So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B. </a:t>
            </a:r>
            <a:r>
              <a:rPr lang="hu-HU" dirty="0" err="1"/>
              <a:t>Therefore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C. That’s why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D. Anyway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Which word is often used to start a sentence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0" indent="0">
              <a:buNone/>
            </a:pPr>
            <a:r>
              <a:rPr lang="en-GB" dirty="0"/>
              <a:t>	A. </a:t>
            </a:r>
            <a:r>
              <a:rPr lang="hu-HU" dirty="0" err="1"/>
              <a:t>So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B. </a:t>
            </a:r>
            <a:r>
              <a:rPr lang="hu-HU" b="1" u="sng" dirty="0" err="1"/>
              <a:t>Therefore</a:t>
            </a:r>
            <a:endParaRPr lang="hu-HU" b="1" u="sng" dirty="0"/>
          </a:p>
          <a:p>
            <a:pPr marL="0" indent="0">
              <a:buNone/>
            </a:pPr>
            <a:r>
              <a:rPr lang="en-GB" dirty="0"/>
              <a:t>	C. That’s why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D. Anyway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3092</Words>
  <Application>Microsoft Office PowerPoint</Application>
  <PresentationFormat>Szélesvásznú</PresentationFormat>
  <Paragraphs>352</Paragraphs>
  <Slides>55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67" baseType="lpstr">
      <vt:lpstr>Arial</vt:lpstr>
      <vt:lpstr>Arial Nova</vt:lpstr>
      <vt:lpstr>Arial Nova Light</vt:lpstr>
      <vt:lpstr>Arimo</vt:lpstr>
      <vt:lpstr>Baskerville Old Face</vt:lpstr>
      <vt:lpstr>Calibri</vt:lpstr>
      <vt:lpstr>Calibri Light</vt:lpstr>
      <vt:lpstr>Cambria Math</vt:lpstr>
      <vt:lpstr>Comic Sans MS</vt:lpstr>
      <vt:lpstr>DejaVu Sans</vt:lpstr>
      <vt:lpstr>Sitka Small</vt:lpstr>
      <vt:lpstr>Office-téma</vt:lpstr>
      <vt:lpstr>Using sources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Contents</vt:lpstr>
      <vt:lpstr>0. Reminder</vt:lpstr>
      <vt:lpstr>0. Reminder</vt:lpstr>
      <vt:lpstr>How do you support your ideas?</vt:lpstr>
      <vt:lpstr>Academic texts contain a lot of references</vt:lpstr>
      <vt:lpstr>More references (different system):</vt:lpstr>
      <vt:lpstr>1. What is referenced? Types of sources </vt:lpstr>
      <vt:lpstr> 1. What is referenced?. </vt:lpstr>
      <vt:lpstr> 2. Why do we reference? </vt:lpstr>
      <vt:lpstr>2. Why do we reference?</vt:lpstr>
      <vt:lpstr> 2. Why do we reference? </vt:lpstr>
      <vt:lpstr>2. Why do we reference?</vt:lpstr>
      <vt:lpstr>2. Why do we reference?</vt:lpstr>
      <vt:lpstr>2. Why do we reference?</vt:lpstr>
      <vt:lpstr> </vt:lpstr>
      <vt:lpstr>3. How do we reference? Format</vt:lpstr>
      <vt:lpstr>3. How do we reference? Format</vt:lpstr>
      <vt:lpstr>3. How do we reference? Format</vt:lpstr>
      <vt:lpstr>3. How do we reference? Format</vt:lpstr>
      <vt:lpstr>3. How do we reference? Format</vt:lpstr>
      <vt:lpstr>3. How do we reference? Format</vt:lpstr>
      <vt:lpstr>3. How do we reference? Format.</vt:lpstr>
      <vt:lpstr>How to reference your work? Video</vt:lpstr>
      <vt:lpstr>3. How do we reference? Language</vt:lpstr>
      <vt:lpstr>4. How do we reference? Language 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3. How do we reference? Language</vt:lpstr>
      <vt:lpstr>4. How do we reference well? </vt:lpstr>
      <vt:lpstr>4. How do we reference well? </vt:lpstr>
      <vt:lpstr>4. How do we reference well? </vt:lpstr>
      <vt:lpstr>4. How do we reference well? </vt:lpstr>
      <vt:lpstr>4. How do we reference well? </vt:lpstr>
      <vt:lpstr>4. How do we reference well? </vt:lpstr>
      <vt:lpstr>4. How do we reference well? </vt:lpstr>
      <vt:lpstr>Summary</vt:lpstr>
      <vt:lpstr>Thank you for your attention. Enjoy your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sources</dc:title>
  <dc:creator>wallander7068</dc:creator>
  <cp:lastModifiedBy> </cp:lastModifiedBy>
  <cp:revision>62</cp:revision>
  <dcterms:created xsi:type="dcterms:W3CDTF">2017-02-25T16:28:56Z</dcterms:created>
  <dcterms:modified xsi:type="dcterms:W3CDTF">2018-02-26T21:26:12Z</dcterms:modified>
</cp:coreProperties>
</file>