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27" r:id="rId2"/>
    <p:sldId id="32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38" r:id="rId12"/>
    <p:sldId id="339" r:id="rId13"/>
    <p:sldId id="259" r:id="rId14"/>
    <p:sldId id="337" r:id="rId15"/>
    <p:sldId id="331" r:id="rId16"/>
    <p:sldId id="334" r:id="rId17"/>
    <p:sldId id="333" r:id="rId18"/>
    <p:sldId id="348" r:id="rId19"/>
    <p:sldId id="347" r:id="rId20"/>
    <p:sldId id="329" r:id="rId21"/>
    <p:sldId id="263" r:id="rId22"/>
    <p:sldId id="268" r:id="rId23"/>
    <p:sldId id="342" r:id="rId24"/>
    <p:sldId id="335" r:id="rId25"/>
    <p:sldId id="264" r:id="rId26"/>
    <p:sldId id="265" r:id="rId27"/>
    <p:sldId id="266" r:id="rId28"/>
    <p:sldId id="267" r:id="rId29"/>
    <p:sldId id="274" r:id="rId30"/>
    <p:sldId id="273" r:id="rId31"/>
    <p:sldId id="336" r:id="rId32"/>
    <p:sldId id="278" r:id="rId33"/>
    <p:sldId id="346" r:id="rId34"/>
    <p:sldId id="283" r:id="rId35"/>
    <p:sldId id="284" r:id="rId36"/>
    <p:sldId id="287" r:id="rId37"/>
    <p:sldId id="289" r:id="rId38"/>
    <p:sldId id="292" r:id="rId39"/>
    <p:sldId id="294" r:id="rId40"/>
    <p:sldId id="298" r:id="rId41"/>
    <p:sldId id="299" r:id="rId42"/>
    <p:sldId id="302" r:id="rId43"/>
    <p:sldId id="303" r:id="rId44"/>
    <p:sldId id="311" r:id="rId45"/>
    <p:sldId id="312" r:id="rId46"/>
    <p:sldId id="343" r:id="rId47"/>
    <p:sldId id="313" r:id="rId48"/>
    <p:sldId id="314" r:id="rId49"/>
    <p:sldId id="318" r:id="rId50"/>
    <p:sldId id="316" r:id="rId51"/>
    <p:sldId id="317" r:id="rId52"/>
    <p:sldId id="319" r:id="rId53"/>
    <p:sldId id="320" r:id="rId54"/>
    <p:sldId id="322" r:id="rId55"/>
    <p:sldId id="345" r:id="rId56"/>
    <p:sldId id="323" r:id="rId57"/>
    <p:sldId id="324" r:id="rId58"/>
    <p:sldId id="326" r:id="rId59"/>
    <p:sldId id="340" r:id="rId60"/>
    <p:sldId id="341" r:id="rId6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609F5-9790-4C14-8CD1-17F8DC0ADC12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8865-9111-4D7B-A836-2DADE6C27C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72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84683-B1A3-4246-97C4-D8AAFB2431DB}" type="slidenum">
              <a:rPr lang="en-GB" altLang="hu-HU"/>
              <a:pPr/>
              <a:t>60</a:t>
            </a:fld>
            <a:endParaRPr lang="en-GB" altLang="hu-H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180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6B8-0559-48D8-94E3-C6D20F8DD28E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2F1-24A6-4500-B90E-64DD75C38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794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6B8-0559-48D8-94E3-C6D20F8DD28E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2F1-24A6-4500-B90E-64DD75C38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01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6B8-0559-48D8-94E3-C6D20F8DD28E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2F1-24A6-4500-B90E-64DD75C38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10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2" y="273352"/>
            <a:ext cx="10971684" cy="5308647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90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6B8-0559-48D8-94E3-C6D20F8DD28E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2F1-24A6-4500-B90E-64DD75C38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29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6B8-0559-48D8-94E3-C6D20F8DD28E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2F1-24A6-4500-B90E-64DD75C38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315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6B8-0559-48D8-94E3-C6D20F8DD28E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2F1-24A6-4500-B90E-64DD75C38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48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6B8-0559-48D8-94E3-C6D20F8DD28E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2F1-24A6-4500-B90E-64DD75C38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13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6B8-0559-48D8-94E3-C6D20F8DD28E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2F1-24A6-4500-B90E-64DD75C38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48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6B8-0559-48D8-94E3-C6D20F8DD28E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2F1-24A6-4500-B90E-64DD75C38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76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6B8-0559-48D8-94E3-C6D20F8DD28E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2F1-24A6-4500-B90E-64DD75C38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35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6B8-0559-48D8-94E3-C6D20F8DD28E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52F1-24A6-4500-B90E-64DD75C38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94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36B8-0559-48D8-94E3-C6D20F8DD28E}" type="datetimeFigureOut">
              <a:rPr lang="hu-HU" smtClean="0"/>
              <a:t>2018.02.20.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D52F1-24A6-4500-B90E-64DD75C38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86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latrobe.edu.au/graded/yzfig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2046295" y="1895061"/>
            <a:ext cx="8229024" cy="15877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4400" b="1" spc="-1" dirty="0">
                <a:latin typeface="Arial" panose="020B0604020202020204" pitchFamily="34" charset="0"/>
                <a:cs typeface="Arial" panose="020B0604020202020204" pitchFamily="34" charset="0"/>
              </a:rPr>
              <a:t>Setting the right tone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70" y="3721352"/>
            <a:ext cx="3231075" cy="141766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842216" y="5192887"/>
            <a:ext cx="263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hu-HU" dirty="0">
                <a:solidFill>
                  <a:prstClr val="black"/>
                </a:solidFill>
                <a:latin typeface="Arial"/>
              </a:rPr>
              <a:t>2</a:t>
            </a:r>
            <a:r>
              <a:rPr lang="hu-HU" altLang="hu-HU" dirty="0">
                <a:solidFill>
                  <a:prstClr val="black"/>
                </a:solidFill>
                <a:latin typeface="Arial"/>
              </a:rPr>
              <a:t>0 </a:t>
            </a:r>
            <a:r>
              <a:rPr lang="hu-HU" altLang="hu-HU" dirty="0" err="1">
                <a:solidFill>
                  <a:prstClr val="black"/>
                </a:solidFill>
                <a:latin typeface="Arial"/>
              </a:rPr>
              <a:t>February</a:t>
            </a:r>
            <a:r>
              <a:rPr lang="hu-HU" altLang="hu-HU" dirty="0">
                <a:solidFill>
                  <a:prstClr val="black"/>
                </a:solidFill>
                <a:latin typeface="Arial"/>
              </a:rPr>
              <a:t> 2018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82990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Which word is often used to start a sentence in academic writing in English? </a:t>
            </a:r>
            <a:r>
              <a:rPr lang="en-GB" b="1" i="1" dirty="0"/>
              <a:t>1 point</a:t>
            </a:r>
            <a:endParaRPr lang="hu-HU" i="1" dirty="0"/>
          </a:p>
          <a:p>
            <a:pPr marL="0" indent="0">
              <a:buNone/>
            </a:pPr>
            <a:r>
              <a:rPr lang="en-GB" dirty="0"/>
              <a:t>	A. </a:t>
            </a:r>
            <a:r>
              <a:rPr lang="hu-HU" dirty="0" err="1"/>
              <a:t>So</a:t>
            </a:r>
            <a:endParaRPr lang="hu-HU" dirty="0"/>
          </a:p>
          <a:p>
            <a:pPr marL="0" indent="0">
              <a:buNone/>
            </a:pPr>
            <a:r>
              <a:rPr lang="en-GB" dirty="0"/>
              <a:t>	B. </a:t>
            </a:r>
            <a:r>
              <a:rPr lang="hu-HU" b="1" u="sng" dirty="0" err="1"/>
              <a:t>Therefore</a:t>
            </a:r>
            <a:endParaRPr lang="hu-HU" b="1" u="sng" dirty="0"/>
          </a:p>
          <a:p>
            <a:pPr marL="0" indent="0">
              <a:buNone/>
            </a:pPr>
            <a:r>
              <a:rPr lang="en-GB" dirty="0"/>
              <a:t>	C. That’s why</a:t>
            </a:r>
            <a:endParaRPr lang="hu-HU" dirty="0"/>
          </a:p>
          <a:p>
            <a:pPr marL="0" indent="0">
              <a:buNone/>
            </a:pPr>
            <a:r>
              <a:rPr lang="en-GB" dirty="0"/>
              <a:t>	D. Anyway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9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Cohesion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Cohesive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Substitution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Ellipsis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Lexical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Linking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88465A3-1DD1-41A9-93D7-EB2AEDD2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14218"/>
            <a:ext cx="11035748" cy="533776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eference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hu-HU" altLang="hu-HU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Some guys 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arrived. 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seemed angry." (anaphora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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	"Listen to 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: John's getting married." (cataphora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ubstitution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: "I haven't got 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a pen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. Do you have 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?"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llipsis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: "Where </a:t>
            </a:r>
            <a:r>
              <a:rPr lang="en-GB" altLang="hu-HU" sz="5500" i="1" dirty="0">
                <a:latin typeface="Arial" panose="020B0604020202020204" pitchFamily="34" charset="0"/>
                <a:cs typeface="Arial" panose="020B0604020202020204" pitchFamily="34" charset="0"/>
              </a:rPr>
              <a:t>did you see him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? _ In the street."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exical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relationships: </a:t>
            </a:r>
            <a:endParaRPr lang="hu-HU" altLang="hu-HU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The flowers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were lovely. She liked 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	   			       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tulips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best."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repeated forms: "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Jack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arrived. 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Jack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was cross."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comparison: "That 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was bad. This 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is even worse.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synonyms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: ”</a:t>
            </a:r>
            <a:r>
              <a:rPr lang="hu-HU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guy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bright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altLang="hu-HU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hu-HU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Linking </a:t>
            </a:r>
            <a:r>
              <a:rPr lang="hu-HU" altLang="hu-HU" sz="55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: "I left early, </a:t>
            </a:r>
            <a:r>
              <a:rPr lang="en-GB" altLang="hu-HU" sz="5500" b="1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GB" altLang="hu-HU" sz="5500" dirty="0">
                <a:latin typeface="Arial" panose="020B0604020202020204" pitchFamily="34" charset="0"/>
                <a:cs typeface="Arial" panose="020B0604020202020204" pitchFamily="34" charset="0"/>
              </a:rPr>
              <a:t> Mark stayed till the end."</a:t>
            </a:r>
          </a:p>
          <a:p>
            <a:pPr>
              <a:lnSpc>
                <a:spcPct val="120000"/>
              </a:lnSpc>
            </a:pPr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essays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in English:</a:t>
            </a:r>
          </a:p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cohesive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native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speakers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?						    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  <p:sp>
        <p:nvSpPr>
          <p:cNvPr id="2" name="Nyíl: vágott, jobbra mutató 1"/>
          <p:cNvSpPr/>
          <p:nvPr/>
        </p:nvSpPr>
        <p:spPr>
          <a:xfrm>
            <a:off x="2292824" y="4804012"/>
            <a:ext cx="4067033" cy="61414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710664" y="4804012"/>
            <a:ext cx="3456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Tone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endParaRPr lang="hu-HU" sz="2800" dirty="0"/>
          </a:p>
        </p:txBody>
      </p:sp>
      <p:sp>
        <p:nvSpPr>
          <p:cNvPr id="6" name="Ellipszis 5"/>
          <p:cNvSpPr/>
          <p:nvPr/>
        </p:nvSpPr>
        <p:spPr>
          <a:xfrm>
            <a:off x="6573098" y="4403013"/>
            <a:ext cx="3732049" cy="1325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7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Tone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enre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hetoric</a:t>
            </a:r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Tartalom helye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hu-HU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writer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toward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genre (journal article, essay)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sort,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literary or artistic work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the rules of the game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hetoric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Aristotle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inventio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invention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text); 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dispositio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i="1" dirty="0" err="1">
                <a:latin typeface="Arial" panose="020B0604020202020204" pitchFamily="34" charset="0"/>
                <a:cs typeface="Arial" panose="020B0604020202020204" pitchFamily="34" charset="0"/>
              </a:rPr>
              <a:t>arrangement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pronunciatio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elocutio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strategies to win the game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ifferent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cultures have different strategies for convincing the reader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hat works in one culture may fail in another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 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studying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pass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courses</a:t>
            </a:r>
            <a:r>
              <a:rPr lang="hu-HU" dirty="0"/>
              <a:t> in </a:t>
            </a:r>
            <a:r>
              <a:rPr lang="hu-HU" dirty="0" err="1"/>
              <a:t>school</a:t>
            </a:r>
            <a:r>
              <a:rPr lang="hu-HU" dirty="0"/>
              <a:t>. And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asking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cousin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let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ride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bicycle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he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let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.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weeks</a:t>
            </a:r>
            <a:r>
              <a:rPr lang="hu-HU" dirty="0"/>
              <a:t>, </a:t>
            </a:r>
            <a:r>
              <a:rPr lang="hu-HU" dirty="0" err="1"/>
              <a:t>noticing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much</a:t>
            </a:r>
            <a:r>
              <a:rPr lang="hu-HU" dirty="0"/>
              <a:t> </a:t>
            </a:r>
            <a:r>
              <a:rPr lang="hu-HU" dirty="0" err="1"/>
              <a:t>interested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bicycle</a:t>
            </a:r>
            <a:r>
              <a:rPr lang="hu-HU" dirty="0"/>
              <a:t>, he </a:t>
            </a:r>
            <a:r>
              <a:rPr lang="hu-HU" dirty="0" err="1"/>
              <a:t>promised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I </a:t>
            </a:r>
            <a:r>
              <a:rPr lang="hu-HU" dirty="0" err="1"/>
              <a:t>pass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courses</a:t>
            </a:r>
            <a:r>
              <a:rPr lang="hu-HU" dirty="0"/>
              <a:t> in </a:t>
            </a:r>
            <a:r>
              <a:rPr lang="hu-HU" dirty="0" err="1"/>
              <a:t>school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 he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give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present</a:t>
            </a:r>
            <a:r>
              <a:rPr lang="hu-HU" dirty="0"/>
              <a:t>. </a:t>
            </a:r>
            <a:r>
              <a:rPr lang="hu-HU" dirty="0" err="1"/>
              <a:t>So</a:t>
            </a:r>
            <a:r>
              <a:rPr lang="hu-HU" dirty="0"/>
              <a:t> I </a:t>
            </a:r>
            <a:r>
              <a:rPr lang="hu-HU" dirty="0" err="1"/>
              <a:t>began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hard</a:t>
            </a:r>
            <a:r>
              <a:rPr lang="hu-HU" dirty="0"/>
              <a:t>. And I </a:t>
            </a:r>
            <a:r>
              <a:rPr lang="hu-HU" dirty="0" err="1"/>
              <a:t>studied</a:t>
            </a:r>
            <a:r>
              <a:rPr lang="hu-HU" dirty="0"/>
              <a:t> </a:t>
            </a:r>
            <a:r>
              <a:rPr lang="hu-HU" dirty="0" err="1"/>
              <a:t>eight</a:t>
            </a:r>
            <a:r>
              <a:rPr lang="hu-HU" dirty="0"/>
              <a:t> </a:t>
            </a:r>
            <a:r>
              <a:rPr lang="hu-HU" dirty="0" err="1"/>
              <a:t>hours</a:t>
            </a:r>
            <a:r>
              <a:rPr lang="hu-HU" dirty="0"/>
              <a:t> a </a:t>
            </a:r>
            <a:r>
              <a:rPr lang="hu-HU" dirty="0" err="1"/>
              <a:t>day</a:t>
            </a:r>
            <a:r>
              <a:rPr lang="hu-HU" dirty="0"/>
              <a:t> </a:t>
            </a:r>
            <a:r>
              <a:rPr lang="hu-HU" dirty="0" err="1"/>
              <a:t>instead</a:t>
            </a:r>
            <a:r>
              <a:rPr lang="hu-HU" dirty="0"/>
              <a:t> of </a:t>
            </a:r>
            <a:r>
              <a:rPr lang="hu-HU" dirty="0" err="1"/>
              <a:t>two</a:t>
            </a:r>
            <a:r>
              <a:rPr lang="hu-HU" dirty="0"/>
              <a:t>.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cousin</a:t>
            </a:r>
            <a:r>
              <a:rPr lang="hu-HU" dirty="0"/>
              <a:t>, </a:t>
            </a:r>
            <a:r>
              <a:rPr lang="hu-HU" dirty="0" err="1"/>
              <a:t>seeing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studying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much</a:t>
            </a:r>
            <a:r>
              <a:rPr lang="hu-HU" dirty="0"/>
              <a:t>,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sure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succeed</a:t>
            </a:r>
            <a:r>
              <a:rPr lang="hu-HU" dirty="0"/>
              <a:t> in </a:t>
            </a:r>
            <a:r>
              <a:rPr lang="hu-HU" dirty="0" err="1"/>
              <a:t>school</a:t>
            </a:r>
            <a:r>
              <a:rPr lang="hu-HU" dirty="0"/>
              <a:t>. </a:t>
            </a:r>
            <a:r>
              <a:rPr lang="hu-HU" dirty="0" err="1"/>
              <a:t>So</a:t>
            </a:r>
            <a:r>
              <a:rPr lang="hu-HU" dirty="0"/>
              <a:t> he </a:t>
            </a:r>
            <a:r>
              <a:rPr lang="hu-HU" dirty="0" err="1"/>
              <a:t>decided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give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lessons</a:t>
            </a:r>
            <a:r>
              <a:rPr lang="hu-HU" dirty="0"/>
              <a:t> in </a:t>
            </a:r>
            <a:r>
              <a:rPr lang="hu-HU" dirty="0" err="1"/>
              <a:t>riding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bicycle</a:t>
            </a:r>
            <a:r>
              <a:rPr lang="hu-HU" dirty="0"/>
              <a:t>.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four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five</a:t>
            </a:r>
            <a:r>
              <a:rPr lang="hu-HU" dirty="0"/>
              <a:t> </a:t>
            </a:r>
            <a:r>
              <a:rPr lang="hu-HU" dirty="0" err="1"/>
              <a:t>weeks</a:t>
            </a:r>
            <a:r>
              <a:rPr lang="hu-HU" dirty="0"/>
              <a:t> … I </a:t>
            </a:r>
            <a:r>
              <a:rPr lang="hu-HU" dirty="0" err="1"/>
              <a:t>finally</a:t>
            </a:r>
            <a:r>
              <a:rPr lang="hu-HU" dirty="0"/>
              <a:t> </a:t>
            </a:r>
            <a:r>
              <a:rPr lang="hu-HU" dirty="0" err="1"/>
              <a:t>knew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ride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.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finals</a:t>
            </a:r>
            <a:r>
              <a:rPr lang="hu-HU" dirty="0"/>
              <a:t> in </a:t>
            </a:r>
            <a:r>
              <a:rPr lang="hu-HU" dirty="0" err="1"/>
              <a:t>school</a:t>
            </a:r>
            <a:r>
              <a:rPr lang="hu-HU" dirty="0"/>
              <a:t> </a:t>
            </a:r>
            <a:r>
              <a:rPr lang="hu-HU" dirty="0" err="1"/>
              <a:t>came</a:t>
            </a:r>
            <a:r>
              <a:rPr lang="hu-HU" dirty="0"/>
              <a:t> and 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well-prepared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 </a:t>
            </a:r>
            <a:r>
              <a:rPr lang="hu-HU" dirty="0" err="1"/>
              <a:t>so</a:t>
            </a:r>
            <a:r>
              <a:rPr lang="hu-HU" dirty="0"/>
              <a:t> I </a:t>
            </a:r>
            <a:r>
              <a:rPr lang="hu-HU" dirty="0" err="1"/>
              <a:t>passed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.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cousin</a:t>
            </a:r>
            <a:r>
              <a:rPr lang="hu-HU" dirty="0"/>
              <a:t> </a:t>
            </a:r>
            <a:r>
              <a:rPr lang="hu-HU" dirty="0" err="1"/>
              <a:t>kept</a:t>
            </a:r>
            <a:r>
              <a:rPr lang="hu-HU" dirty="0"/>
              <a:t> </a:t>
            </a:r>
            <a:r>
              <a:rPr lang="hu-HU" dirty="0" err="1"/>
              <a:t>his</a:t>
            </a:r>
            <a:r>
              <a:rPr lang="hu-HU" dirty="0"/>
              <a:t> </a:t>
            </a:r>
            <a:r>
              <a:rPr lang="hu-HU" dirty="0" err="1"/>
              <a:t>promise</a:t>
            </a:r>
            <a:r>
              <a:rPr lang="hu-HU" dirty="0"/>
              <a:t> and </a:t>
            </a:r>
            <a:r>
              <a:rPr lang="hu-HU" dirty="0" err="1"/>
              <a:t>gave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bicycle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present</a:t>
            </a:r>
            <a:r>
              <a:rPr lang="hu-HU" dirty="0"/>
              <a:t>. And </a:t>
            </a:r>
            <a:r>
              <a:rPr lang="hu-HU" dirty="0" err="1"/>
              <a:t>till</a:t>
            </a:r>
            <a:r>
              <a:rPr lang="hu-HU" dirty="0"/>
              <a:t> </a:t>
            </a:r>
            <a:r>
              <a:rPr lang="hu-HU" dirty="0" err="1"/>
              <a:t>now</a:t>
            </a:r>
            <a:r>
              <a:rPr lang="hu-HU" dirty="0"/>
              <a:t> I </a:t>
            </a:r>
            <a:r>
              <a:rPr lang="hu-HU" dirty="0" err="1"/>
              <a:t>keep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bicycle</a:t>
            </a:r>
            <a:r>
              <a:rPr lang="hu-HU" dirty="0"/>
              <a:t> in a </a:t>
            </a:r>
            <a:r>
              <a:rPr lang="hu-HU" dirty="0" err="1"/>
              <a:t>safe</a:t>
            </a:r>
            <a:r>
              <a:rPr lang="hu-HU" dirty="0"/>
              <a:t> </a:t>
            </a:r>
            <a:r>
              <a:rPr lang="hu-HU" dirty="0" err="1"/>
              <a:t>place</a:t>
            </a:r>
            <a:r>
              <a:rPr lang="hu-HU" dirty="0"/>
              <a:t>, and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I 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reminds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helped</a:t>
            </a:r>
            <a:r>
              <a:rPr lang="hu-HU" dirty="0"/>
              <a:t> </a:t>
            </a:r>
            <a:r>
              <a:rPr lang="hu-HU" dirty="0" err="1"/>
              <a:t>pass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courses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8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though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may</a:t>
            </a:r>
            <a:r>
              <a:rPr lang="hu-HU" dirty="0"/>
              <a:t> be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disadvantages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living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an American </a:t>
            </a:r>
            <a:r>
              <a:rPr lang="hu-HU" dirty="0" err="1"/>
              <a:t>family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advantages</a:t>
            </a:r>
            <a:r>
              <a:rPr lang="hu-HU" dirty="0"/>
              <a:t> far </a:t>
            </a:r>
            <a:r>
              <a:rPr lang="hu-HU" dirty="0" err="1"/>
              <a:t>outweigh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.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taking</a:t>
            </a:r>
            <a:r>
              <a:rPr lang="hu-HU" dirty="0"/>
              <a:t> part in a </a:t>
            </a:r>
            <a:r>
              <a:rPr lang="hu-HU" dirty="0" err="1"/>
              <a:t>homestay</a:t>
            </a:r>
            <a:r>
              <a:rPr lang="hu-HU" dirty="0"/>
              <a:t> program,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student</a:t>
            </a:r>
            <a:r>
              <a:rPr lang="hu-HU" dirty="0"/>
              <a:t> has an </a:t>
            </a:r>
            <a:r>
              <a:rPr lang="hu-HU" dirty="0" err="1"/>
              <a:t>excellent</a:t>
            </a:r>
            <a:r>
              <a:rPr lang="hu-HU" dirty="0"/>
              <a:t> </a:t>
            </a:r>
            <a:r>
              <a:rPr lang="hu-HU" dirty="0" err="1"/>
              <a:t>opportunity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learn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American </a:t>
            </a:r>
            <a:r>
              <a:rPr lang="hu-HU" dirty="0" err="1"/>
              <a:t>customs</a:t>
            </a:r>
            <a:r>
              <a:rPr lang="hu-HU" dirty="0"/>
              <a:t>. He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find</a:t>
            </a:r>
            <a:r>
              <a:rPr lang="hu-HU" dirty="0"/>
              <a:t> out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behave</a:t>
            </a:r>
            <a:r>
              <a:rPr lang="hu-HU" dirty="0"/>
              <a:t> in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situations</a:t>
            </a:r>
            <a:r>
              <a:rPr lang="hu-HU" dirty="0"/>
              <a:t>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parties</a:t>
            </a:r>
            <a:r>
              <a:rPr lang="hu-HU" dirty="0"/>
              <a:t> and </a:t>
            </a:r>
            <a:r>
              <a:rPr lang="hu-HU" dirty="0" err="1"/>
              <a:t>ceremonies</a:t>
            </a:r>
            <a:r>
              <a:rPr lang="hu-HU" dirty="0"/>
              <a:t> and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dress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occasions</a:t>
            </a:r>
            <a:r>
              <a:rPr lang="hu-HU" dirty="0"/>
              <a:t>. </a:t>
            </a:r>
            <a:r>
              <a:rPr lang="hu-HU" dirty="0" err="1"/>
              <a:t>Also</a:t>
            </a:r>
            <a:r>
              <a:rPr lang="hu-HU" dirty="0"/>
              <a:t>, he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learn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aspects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American </a:t>
            </a:r>
            <a:r>
              <a:rPr lang="hu-HU" dirty="0" err="1"/>
              <a:t>way</a:t>
            </a:r>
            <a:r>
              <a:rPr lang="hu-HU" dirty="0"/>
              <a:t> of life,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 </a:t>
            </a:r>
            <a:r>
              <a:rPr lang="hu-HU" dirty="0" err="1"/>
              <a:t>schools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run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United </a:t>
            </a:r>
            <a:r>
              <a:rPr lang="hu-HU" dirty="0" err="1"/>
              <a:t>States</a:t>
            </a:r>
            <a:r>
              <a:rPr lang="hu-HU" dirty="0"/>
              <a:t>. </a:t>
            </a:r>
            <a:r>
              <a:rPr lang="hu-HU" dirty="0" err="1"/>
              <a:t>With</a:t>
            </a:r>
            <a:r>
              <a:rPr lang="hu-HU" dirty="0"/>
              <a:t> a </a:t>
            </a:r>
            <a:r>
              <a:rPr lang="hu-HU" dirty="0" err="1"/>
              <a:t>family</a:t>
            </a:r>
            <a:r>
              <a:rPr lang="hu-HU" dirty="0"/>
              <a:t> </a:t>
            </a:r>
            <a:r>
              <a:rPr lang="hu-HU" dirty="0" err="1"/>
              <a:t>close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, he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ask</a:t>
            </a:r>
            <a:r>
              <a:rPr lang="hu-HU" dirty="0"/>
              <a:t> </a:t>
            </a:r>
            <a:r>
              <a:rPr lang="hu-HU" dirty="0" err="1"/>
              <a:t>questions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attendance</a:t>
            </a:r>
            <a:r>
              <a:rPr lang="hu-HU" dirty="0"/>
              <a:t> </a:t>
            </a:r>
            <a:r>
              <a:rPr lang="hu-HU" dirty="0" err="1"/>
              <a:t>rules</a:t>
            </a:r>
            <a:r>
              <a:rPr lang="hu-HU" dirty="0"/>
              <a:t> and </a:t>
            </a:r>
            <a:r>
              <a:rPr lang="hu-HU" dirty="0" err="1"/>
              <a:t>school</a:t>
            </a:r>
            <a:r>
              <a:rPr lang="hu-HU" dirty="0"/>
              <a:t> </a:t>
            </a:r>
            <a:r>
              <a:rPr lang="hu-HU" dirty="0" err="1"/>
              <a:t>costs</a:t>
            </a:r>
            <a:r>
              <a:rPr lang="hu-HU" dirty="0"/>
              <a:t>. The </a:t>
            </a:r>
            <a:r>
              <a:rPr lang="hu-HU" dirty="0" err="1"/>
              <a:t>family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certain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he </a:t>
            </a:r>
            <a:r>
              <a:rPr lang="hu-HU" dirty="0" err="1"/>
              <a:t>becomes</a:t>
            </a:r>
            <a:r>
              <a:rPr lang="hu-HU" dirty="0"/>
              <a:t> </a:t>
            </a:r>
            <a:r>
              <a:rPr lang="hu-HU" dirty="0" err="1"/>
              <a:t>acquainted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 of life, and </a:t>
            </a:r>
            <a:r>
              <a:rPr lang="hu-HU" dirty="0" err="1"/>
              <a:t>soon</a:t>
            </a:r>
            <a:r>
              <a:rPr lang="hu-HU" dirty="0"/>
              <a:t> he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feel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home</a:t>
            </a:r>
            <a:r>
              <a:rPr lang="hu-HU" dirty="0"/>
              <a:t>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210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 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studying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pass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courses</a:t>
            </a:r>
            <a:r>
              <a:rPr lang="hu-HU" dirty="0"/>
              <a:t> in </a:t>
            </a:r>
            <a:r>
              <a:rPr lang="hu-HU" dirty="0" err="1"/>
              <a:t>school</a:t>
            </a:r>
            <a:r>
              <a:rPr lang="hu-HU" dirty="0"/>
              <a:t>. </a:t>
            </a:r>
            <a:r>
              <a:rPr lang="hu-HU" dirty="0">
                <a:highlight>
                  <a:srgbClr val="FFFF00"/>
                </a:highlight>
              </a:rPr>
              <a:t>And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asking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cousin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let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ride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bicycle</a:t>
            </a:r>
            <a:r>
              <a:rPr lang="hu-HU" dirty="0"/>
              <a:t>, </a:t>
            </a:r>
            <a:r>
              <a:rPr lang="hu-HU" dirty="0" err="1">
                <a:highlight>
                  <a:srgbClr val="FFFF00"/>
                </a:highlight>
              </a:rPr>
              <a:t>but</a:t>
            </a:r>
            <a:r>
              <a:rPr lang="hu-HU" dirty="0"/>
              <a:t> he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let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. </a:t>
            </a:r>
            <a:r>
              <a:rPr lang="hu-HU" dirty="0" err="1">
                <a:highlight>
                  <a:srgbClr val="FFFF00"/>
                </a:highlight>
              </a:rPr>
              <a:t>But</a:t>
            </a:r>
            <a:r>
              <a:rPr lang="hu-HU" dirty="0"/>
              <a:t>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weeks</a:t>
            </a:r>
            <a:r>
              <a:rPr lang="hu-HU" dirty="0"/>
              <a:t>, </a:t>
            </a:r>
            <a:r>
              <a:rPr lang="hu-HU" dirty="0" err="1"/>
              <a:t>noticing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much</a:t>
            </a:r>
            <a:r>
              <a:rPr lang="hu-HU" dirty="0"/>
              <a:t> </a:t>
            </a:r>
            <a:r>
              <a:rPr lang="hu-HU" dirty="0" err="1"/>
              <a:t>interested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bicycle</a:t>
            </a:r>
            <a:r>
              <a:rPr lang="hu-HU" dirty="0"/>
              <a:t>, he </a:t>
            </a:r>
            <a:r>
              <a:rPr lang="hu-HU" dirty="0" err="1"/>
              <a:t>promised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I </a:t>
            </a:r>
            <a:r>
              <a:rPr lang="hu-HU" dirty="0" err="1"/>
              <a:t>pass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courses</a:t>
            </a:r>
            <a:r>
              <a:rPr lang="hu-HU" dirty="0"/>
              <a:t> in </a:t>
            </a:r>
            <a:r>
              <a:rPr lang="hu-HU" dirty="0" err="1"/>
              <a:t>school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 he </a:t>
            </a:r>
            <a:r>
              <a:rPr lang="hu-HU" dirty="0" err="1"/>
              <a:t>would</a:t>
            </a:r>
            <a:r>
              <a:rPr lang="hu-HU" dirty="0"/>
              <a:t> </a:t>
            </a:r>
            <a:r>
              <a:rPr lang="hu-HU" dirty="0" err="1"/>
              <a:t>give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present</a:t>
            </a:r>
            <a:r>
              <a:rPr lang="hu-HU" dirty="0"/>
              <a:t>. </a:t>
            </a:r>
            <a:r>
              <a:rPr lang="hu-HU" dirty="0" err="1">
                <a:highlight>
                  <a:srgbClr val="FFFF00"/>
                </a:highlight>
              </a:rPr>
              <a:t>So</a:t>
            </a:r>
            <a:r>
              <a:rPr lang="hu-HU" dirty="0"/>
              <a:t> I </a:t>
            </a:r>
            <a:r>
              <a:rPr lang="hu-HU" dirty="0" err="1"/>
              <a:t>began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hard</a:t>
            </a:r>
            <a:r>
              <a:rPr lang="hu-HU" dirty="0"/>
              <a:t>. </a:t>
            </a:r>
            <a:r>
              <a:rPr lang="hu-HU" dirty="0">
                <a:highlight>
                  <a:srgbClr val="FFFF00"/>
                </a:highlight>
              </a:rPr>
              <a:t>And</a:t>
            </a:r>
            <a:r>
              <a:rPr lang="hu-HU" dirty="0"/>
              <a:t> I </a:t>
            </a:r>
            <a:r>
              <a:rPr lang="hu-HU" dirty="0" err="1"/>
              <a:t>studied</a:t>
            </a:r>
            <a:r>
              <a:rPr lang="hu-HU" dirty="0"/>
              <a:t> </a:t>
            </a:r>
            <a:r>
              <a:rPr lang="hu-HU" dirty="0" err="1"/>
              <a:t>eight</a:t>
            </a:r>
            <a:r>
              <a:rPr lang="hu-HU" dirty="0"/>
              <a:t> </a:t>
            </a:r>
            <a:r>
              <a:rPr lang="hu-HU" dirty="0" err="1"/>
              <a:t>hours</a:t>
            </a:r>
            <a:r>
              <a:rPr lang="hu-HU" dirty="0"/>
              <a:t> a </a:t>
            </a:r>
            <a:r>
              <a:rPr lang="hu-HU" dirty="0" err="1"/>
              <a:t>day</a:t>
            </a:r>
            <a:r>
              <a:rPr lang="hu-HU" dirty="0"/>
              <a:t> </a:t>
            </a:r>
            <a:r>
              <a:rPr lang="hu-HU" dirty="0" err="1"/>
              <a:t>instead</a:t>
            </a:r>
            <a:r>
              <a:rPr lang="hu-HU" dirty="0"/>
              <a:t> of </a:t>
            </a:r>
            <a:r>
              <a:rPr lang="hu-HU" dirty="0" err="1"/>
              <a:t>two</a:t>
            </a:r>
            <a:r>
              <a:rPr lang="hu-HU" dirty="0"/>
              <a:t>.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cousin</a:t>
            </a:r>
            <a:r>
              <a:rPr lang="hu-HU" dirty="0"/>
              <a:t>, </a:t>
            </a:r>
            <a:r>
              <a:rPr lang="hu-HU" dirty="0" err="1"/>
              <a:t>seeing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studying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much</a:t>
            </a:r>
            <a:r>
              <a:rPr lang="hu-HU" dirty="0"/>
              <a:t>,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sure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succeed</a:t>
            </a:r>
            <a:r>
              <a:rPr lang="hu-HU" dirty="0"/>
              <a:t> in </a:t>
            </a:r>
            <a:r>
              <a:rPr lang="hu-HU" dirty="0" err="1"/>
              <a:t>school</a:t>
            </a:r>
            <a:r>
              <a:rPr lang="hu-HU" dirty="0"/>
              <a:t>. </a:t>
            </a:r>
            <a:r>
              <a:rPr lang="hu-HU" dirty="0" err="1">
                <a:highlight>
                  <a:srgbClr val="FFFF00"/>
                </a:highlight>
              </a:rPr>
              <a:t>So</a:t>
            </a:r>
            <a:r>
              <a:rPr lang="hu-HU" dirty="0"/>
              <a:t> he </a:t>
            </a:r>
            <a:r>
              <a:rPr lang="hu-HU" dirty="0" err="1"/>
              <a:t>decided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give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lessons</a:t>
            </a:r>
            <a:r>
              <a:rPr lang="hu-HU" dirty="0"/>
              <a:t> in </a:t>
            </a:r>
            <a:r>
              <a:rPr lang="hu-HU" dirty="0" err="1"/>
              <a:t>riding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bicycle</a:t>
            </a:r>
            <a:r>
              <a:rPr lang="hu-HU" dirty="0"/>
              <a:t>.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four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five</a:t>
            </a:r>
            <a:r>
              <a:rPr lang="hu-HU" dirty="0"/>
              <a:t> </a:t>
            </a:r>
            <a:r>
              <a:rPr lang="hu-HU" dirty="0" err="1"/>
              <a:t>weeks</a:t>
            </a:r>
            <a:r>
              <a:rPr lang="hu-HU" dirty="0"/>
              <a:t> … I </a:t>
            </a:r>
            <a:r>
              <a:rPr lang="hu-HU" dirty="0" err="1"/>
              <a:t>finally</a:t>
            </a:r>
            <a:r>
              <a:rPr lang="hu-HU" dirty="0"/>
              <a:t> </a:t>
            </a:r>
            <a:r>
              <a:rPr lang="hu-HU" dirty="0" err="1"/>
              <a:t>knew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ride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. </a:t>
            </a:r>
            <a:r>
              <a:rPr lang="hu-HU" dirty="0">
                <a:highlight>
                  <a:srgbClr val="FFFF00"/>
                </a:highlight>
              </a:rPr>
              <a:t>And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finals</a:t>
            </a:r>
            <a:r>
              <a:rPr lang="hu-HU" dirty="0"/>
              <a:t> in </a:t>
            </a:r>
            <a:r>
              <a:rPr lang="hu-HU" dirty="0" err="1"/>
              <a:t>school</a:t>
            </a:r>
            <a:r>
              <a:rPr lang="hu-HU" dirty="0"/>
              <a:t> </a:t>
            </a:r>
            <a:r>
              <a:rPr lang="hu-HU" dirty="0" err="1"/>
              <a:t>came</a:t>
            </a:r>
            <a:r>
              <a:rPr lang="hu-HU" dirty="0"/>
              <a:t> </a:t>
            </a:r>
            <a:r>
              <a:rPr lang="hu-HU" dirty="0">
                <a:highlight>
                  <a:srgbClr val="FFFF00"/>
                </a:highlight>
              </a:rPr>
              <a:t>and</a:t>
            </a:r>
            <a:r>
              <a:rPr lang="hu-HU" dirty="0"/>
              <a:t> I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well-prepared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 </a:t>
            </a:r>
            <a:r>
              <a:rPr lang="hu-HU" dirty="0" err="1">
                <a:highlight>
                  <a:srgbClr val="FFFF00"/>
                </a:highlight>
              </a:rPr>
              <a:t>so</a:t>
            </a:r>
            <a:r>
              <a:rPr lang="hu-HU" dirty="0"/>
              <a:t> I </a:t>
            </a:r>
            <a:r>
              <a:rPr lang="hu-HU" dirty="0" err="1"/>
              <a:t>passed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.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cousin</a:t>
            </a:r>
            <a:r>
              <a:rPr lang="hu-HU" dirty="0"/>
              <a:t> </a:t>
            </a:r>
            <a:r>
              <a:rPr lang="hu-HU" dirty="0" err="1"/>
              <a:t>kept</a:t>
            </a:r>
            <a:r>
              <a:rPr lang="hu-HU" dirty="0"/>
              <a:t> </a:t>
            </a:r>
            <a:r>
              <a:rPr lang="hu-HU" dirty="0" err="1"/>
              <a:t>his</a:t>
            </a:r>
            <a:r>
              <a:rPr lang="hu-HU" dirty="0"/>
              <a:t> </a:t>
            </a:r>
            <a:r>
              <a:rPr lang="hu-HU" dirty="0" err="1"/>
              <a:t>promise</a:t>
            </a:r>
            <a:r>
              <a:rPr lang="hu-HU" dirty="0"/>
              <a:t> </a:t>
            </a:r>
            <a:r>
              <a:rPr lang="hu-HU" dirty="0">
                <a:highlight>
                  <a:srgbClr val="FFFF00"/>
                </a:highlight>
              </a:rPr>
              <a:t>and</a:t>
            </a:r>
            <a:r>
              <a:rPr lang="hu-HU" dirty="0"/>
              <a:t> </a:t>
            </a:r>
            <a:r>
              <a:rPr lang="hu-HU" dirty="0" err="1"/>
              <a:t>gave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bicycle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present</a:t>
            </a:r>
            <a:r>
              <a:rPr lang="hu-HU" dirty="0"/>
              <a:t>. </a:t>
            </a:r>
            <a:r>
              <a:rPr lang="hu-HU" dirty="0">
                <a:highlight>
                  <a:srgbClr val="FFFF00"/>
                </a:highlight>
              </a:rPr>
              <a:t>And</a:t>
            </a:r>
            <a:r>
              <a:rPr lang="hu-HU" dirty="0"/>
              <a:t> </a:t>
            </a:r>
            <a:r>
              <a:rPr lang="hu-HU" dirty="0" err="1"/>
              <a:t>till</a:t>
            </a:r>
            <a:r>
              <a:rPr lang="hu-HU" dirty="0"/>
              <a:t> </a:t>
            </a:r>
            <a:r>
              <a:rPr lang="hu-HU" dirty="0" err="1"/>
              <a:t>now</a:t>
            </a:r>
            <a:r>
              <a:rPr lang="hu-HU" dirty="0"/>
              <a:t> I </a:t>
            </a:r>
            <a:r>
              <a:rPr lang="hu-HU" dirty="0" err="1"/>
              <a:t>keep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bicycle</a:t>
            </a:r>
            <a:r>
              <a:rPr lang="hu-HU" dirty="0"/>
              <a:t> in a </a:t>
            </a:r>
            <a:r>
              <a:rPr lang="hu-HU" dirty="0" err="1"/>
              <a:t>safe</a:t>
            </a:r>
            <a:r>
              <a:rPr lang="hu-HU" dirty="0"/>
              <a:t> </a:t>
            </a:r>
            <a:r>
              <a:rPr lang="hu-HU" dirty="0" err="1"/>
              <a:t>place</a:t>
            </a:r>
            <a:r>
              <a:rPr lang="hu-HU" dirty="0"/>
              <a:t>, </a:t>
            </a:r>
            <a:r>
              <a:rPr lang="hu-HU" dirty="0">
                <a:highlight>
                  <a:srgbClr val="FFFF00"/>
                </a:highlight>
              </a:rPr>
              <a:t>and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I 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reminds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helped</a:t>
            </a:r>
            <a:r>
              <a:rPr lang="hu-HU" dirty="0"/>
              <a:t> </a:t>
            </a:r>
            <a:r>
              <a:rPr lang="hu-HU" dirty="0" err="1"/>
              <a:t>pass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courses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1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though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may</a:t>
            </a:r>
            <a:r>
              <a:rPr lang="hu-HU" dirty="0"/>
              <a:t> be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disadvantages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living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an American </a:t>
            </a:r>
            <a:r>
              <a:rPr lang="hu-HU" dirty="0" err="1"/>
              <a:t>family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advantages</a:t>
            </a:r>
            <a:r>
              <a:rPr lang="hu-HU" dirty="0"/>
              <a:t> far </a:t>
            </a:r>
            <a:r>
              <a:rPr lang="hu-HU" dirty="0" err="1"/>
              <a:t>outweigh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.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taking</a:t>
            </a:r>
            <a:r>
              <a:rPr lang="hu-HU" dirty="0"/>
              <a:t> part in a </a:t>
            </a:r>
            <a:r>
              <a:rPr lang="hu-HU" dirty="0" err="1"/>
              <a:t>homestay</a:t>
            </a:r>
            <a:r>
              <a:rPr lang="hu-HU" dirty="0"/>
              <a:t> program,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student</a:t>
            </a:r>
            <a:r>
              <a:rPr lang="hu-HU" dirty="0"/>
              <a:t> has an </a:t>
            </a:r>
            <a:r>
              <a:rPr lang="hu-HU" dirty="0" err="1"/>
              <a:t>excellent</a:t>
            </a:r>
            <a:r>
              <a:rPr lang="hu-HU" dirty="0"/>
              <a:t> </a:t>
            </a:r>
            <a:r>
              <a:rPr lang="hu-HU" dirty="0" err="1"/>
              <a:t>opportunity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learn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American </a:t>
            </a:r>
            <a:r>
              <a:rPr lang="hu-HU" dirty="0" err="1"/>
              <a:t>customs</a:t>
            </a:r>
            <a:r>
              <a:rPr lang="hu-HU" dirty="0"/>
              <a:t>. He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find</a:t>
            </a:r>
            <a:r>
              <a:rPr lang="hu-HU" dirty="0"/>
              <a:t> out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behave</a:t>
            </a:r>
            <a:r>
              <a:rPr lang="hu-HU" dirty="0"/>
              <a:t> in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situations</a:t>
            </a:r>
            <a:r>
              <a:rPr lang="hu-HU" dirty="0"/>
              <a:t>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parties</a:t>
            </a:r>
            <a:r>
              <a:rPr lang="hu-HU" dirty="0"/>
              <a:t> </a:t>
            </a:r>
            <a:r>
              <a:rPr lang="hu-HU" dirty="0">
                <a:highlight>
                  <a:srgbClr val="FFFF00"/>
                </a:highlight>
              </a:rPr>
              <a:t>and</a:t>
            </a:r>
            <a:r>
              <a:rPr lang="hu-HU" dirty="0"/>
              <a:t> </a:t>
            </a:r>
            <a:r>
              <a:rPr lang="hu-HU" dirty="0" err="1"/>
              <a:t>ceremonies</a:t>
            </a:r>
            <a:r>
              <a:rPr lang="hu-HU" dirty="0"/>
              <a:t> </a:t>
            </a:r>
            <a:r>
              <a:rPr lang="hu-HU" dirty="0">
                <a:highlight>
                  <a:srgbClr val="FFFF00"/>
                </a:highlight>
              </a:rPr>
              <a:t>and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dress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occasions</a:t>
            </a:r>
            <a:r>
              <a:rPr lang="hu-HU" dirty="0"/>
              <a:t>. </a:t>
            </a:r>
            <a:r>
              <a:rPr lang="hu-HU" dirty="0" err="1"/>
              <a:t>Also</a:t>
            </a:r>
            <a:r>
              <a:rPr lang="hu-HU" dirty="0"/>
              <a:t>, he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learn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aspects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American </a:t>
            </a:r>
            <a:r>
              <a:rPr lang="hu-HU" dirty="0" err="1"/>
              <a:t>way</a:t>
            </a:r>
            <a:r>
              <a:rPr lang="hu-HU" dirty="0"/>
              <a:t> of life,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 </a:t>
            </a:r>
            <a:r>
              <a:rPr lang="hu-HU" dirty="0" err="1"/>
              <a:t>schools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run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United </a:t>
            </a:r>
            <a:r>
              <a:rPr lang="hu-HU" dirty="0" err="1"/>
              <a:t>States</a:t>
            </a:r>
            <a:r>
              <a:rPr lang="hu-HU" dirty="0"/>
              <a:t>. </a:t>
            </a:r>
            <a:r>
              <a:rPr lang="hu-HU" dirty="0" err="1"/>
              <a:t>With</a:t>
            </a:r>
            <a:r>
              <a:rPr lang="hu-HU" dirty="0"/>
              <a:t> a </a:t>
            </a:r>
            <a:r>
              <a:rPr lang="hu-HU" dirty="0" err="1"/>
              <a:t>family</a:t>
            </a:r>
            <a:r>
              <a:rPr lang="hu-HU" dirty="0"/>
              <a:t> </a:t>
            </a:r>
            <a:r>
              <a:rPr lang="hu-HU" dirty="0" err="1"/>
              <a:t>close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, he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ask</a:t>
            </a:r>
            <a:r>
              <a:rPr lang="hu-HU" dirty="0"/>
              <a:t> </a:t>
            </a:r>
            <a:r>
              <a:rPr lang="hu-HU" dirty="0" err="1"/>
              <a:t>questions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attendance</a:t>
            </a:r>
            <a:r>
              <a:rPr lang="hu-HU" dirty="0"/>
              <a:t> </a:t>
            </a:r>
            <a:r>
              <a:rPr lang="hu-HU" dirty="0" err="1"/>
              <a:t>rules</a:t>
            </a:r>
            <a:r>
              <a:rPr lang="hu-HU" dirty="0"/>
              <a:t> and </a:t>
            </a:r>
            <a:r>
              <a:rPr lang="hu-HU" dirty="0" err="1"/>
              <a:t>school</a:t>
            </a:r>
            <a:r>
              <a:rPr lang="hu-HU" dirty="0"/>
              <a:t> </a:t>
            </a:r>
            <a:r>
              <a:rPr lang="hu-HU" dirty="0" err="1"/>
              <a:t>costs</a:t>
            </a:r>
            <a:r>
              <a:rPr lang="hu-HU" dirty="0"/>
              <a:t>. The </a:t>
            </a:r>
            <a:r>
              <a:rPr lang="hu-HU" dirty="0" err="1"/>
              <a:t>family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certain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he </a:t>
            </a:r>
            <a:r>
              <a:rPr lang="hu-HU" dirty="0" err="1"/>
              <a:t>becomes</a:t>
            </a:r>
            <a:r>
              <a:rPr lang="hu-HU" dirty="0"/>
              <a:t> </a:t>
            </a:r>
            <a:r>
              <a:rPr lang="hu-HU" dirty="0" err="1"/>
              <a:t>acquainted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 of life, and </a:t>
            </a:r>
            <a:r>
              <a:rPr lang="hu-HU" dirty="0" err="1"/>
              <a:t>soon</a:t>
            </a:r>
            <a:r>
              <a:rPr lang="hu-HU" dirty="0"/>
              <a:t> he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feel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home</a:t>
            </a:r>
            <a:r>
              <a:rPr lang="hu-HU" dirty="0"/>
              <a:t>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172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err="1"/>
              <a:t>Even</a:t>
            </a:r>
            <a:r>
              <a:rPr lang="hu-HU" dirty="0"/>
              <a:t> </a:t>
            </a:r>
            <a:r>
              <a:rPr lang="hu-HU" dirty="0" err="1"/>
              <a:t>though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may</a:t>
            </a:r>
            <a:r>
              <a:rPr lang="hu-HU" dirty="0"/>
              <a:t> be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disadvantages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living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an American </a:t>
            </a:r>
            <a:r>
              <a:rPr lang="hu-HU" dirty="0" err="1"/>
              <a:t>family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advantages</a:t>
            </a:r>
            <a:r>
              <a:rPr lang="hu-HU" dirty="0"/>
              <a:t> far </a:t>
            </a:r>
            <a:r>
              <a:rPr lang="hu-HU" dirty="0" err="1"/>
              <a:t>outweigh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. </a:t>
            </a:r>
            <a:r>
              <a:rPr lang="hu-HU" dirty="0" err="1">
                <a:highlight>
                  <a:srgbClr val="FFFF00"/>
                </a:highlight>
              </a:rPr>
              <a:t>By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taking</a:t>
            </a:r>
            <a:r>
              <a:rPr lang="hu-HU" dirty="0">
                <a:highlight>
                  <a:srgbClr val="FFFF00"/>
                </a:highlight>
              </a:rPr>
              <a:t> part in a </a:t>
            </a:r>
            <a:r>
              <a:rPr lang="hu-HU" dirty="0" err="1">
                <a:highlight>
                  <a:srgbClr val="FFFF00"/>
                </a:highlight>
              </a:rPr>
              <a:t>homestay</a:t>
            </a:r>
            <a:r>
              <a:rPr lang="hu-HU" dirty="0">
                <a:highlight>
                  <a:srgbClr val="FFFF00"/>
                </a:highlight>
              </a:rPr>
              <a:t> program, </a:t>
            </a:r>
            <a:r>
              <a:rPr lang="hu-HU" dirty="0" err="1">
                <a:highlight>
                  <a:srgbClr val="FFFF00"/>
                </a:highlight>
              </a:rPr>
              <a:t>the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student</a:t>
            </a:r>
            <a:r>
              <a:rPr lang="hu-HU" dirty="0">
                <a:highlight>
                  <a:srgbClr val="FFFF00"/>
                </a:highlight>
              </a:rPr>
              <a:t> has an </a:t>
            </a:r>
            <a:r>
              <a:rPr lang="hu-HU" dirty="0" err="1">
                <a:highlight>
                  <a:srgbClr val="FFFF00"/>
                </a:highlight>
              </a:rPr>
              <a:t>excellent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opportunity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to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learn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about</a:t>
            </a:r>
            <a:r>
              <a:rPr lang="hu-HU" dirty="0">
                <a:highlight>
                  <a:srgbClr val="FFFF00"/>
                </a:highlight>
              </a:rPr>
              <a:t> American </a:t>
            </a:r>
            <a:r>
              <a:rPr lang="hu-HU" dirty="0" err="1">
                <a:highlight>
                  <a:srgbClr val="FFFF00"/>
                </a:highlight>
              </a:rPr>
              <a:t>customs</a:t>
            </a:r>
            <a:r>
              <a:rPr lang="hu-HU" dirty="0">
                <a:highlight>
                  <a:srgbClr val="FFFF00"/>
                </a:highlight>
              </a:rPr>
              <a:t>.</a:t>
            </a:r>
            <a:r>
              <a:rPr lang="hu-HU" dirty="0"/>
              <a:t> He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find</a:t>
            </a:r>
            <a:r>
              <a:rPr lang="hu-HU" dirty="0"/>
              <a:t> out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behave</a:t>
            </a:r>
            <a:r>
              <a:rPr lang="hu-HU" dirty="0"/>
              <a:t> in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situations</a:t>
            </a:r>
            <a:r>
              <a:rPr lang="hu-HU" dirty="0"/>
              <a:t>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parties</a:t>
            </a:r>
            <a:r>
              <a:rPr lang="hu-HU" dirty="0"/>
              <a:t> and </a:t>
            </a:r>
            <a:r>
              <a:rPr lang="hu-HU" dirty="0" err="1"/>
              <a:t>ceremonies</a:t>
            </a:r>
            <a:r>
              <a:rPr lang="hu-HU" dirty="0"/>
              <a:t> and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dress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occasions</a:t>
            </a:r>
            <a:r>
              <a:rPr lang="hu-HU" dirty="0"/>
              <a:t>. </a:t>
            </a:r>
            <a:r>
              <a:rPr lang="hu-HU" dirty="0" err="1"/>
              <a:t>Also</a:t>
            </a:r>
            <a:r>
              <a:rPr lang="hu-HU" dirty="0"/>
              <a:t>, he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learn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aspects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American </a:t>
            </a:r>
            <a:r>
              <a:rPr lang="hu-HU" dirty="0" err="1"/>
              <a:t>way</a:t>
            </a:r>
            <a:r>
              <a:rPr lang="hu-HU" dirty="0"/>
              <a:t> of life,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 </a:t>
            </a:r>
            <a:r>
              <a:rPr lang="hu-HU" dirty="0" err="1"/>
              <a:t>schools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run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United </a:t>
            </a:r>
            <a:r>
              <a:rPr lang="hu-HU" dirty="0" err="1"/>
              <a:t>States</a:t>
            </a:r>
            <a:r>
              <a:rPr lang="hu-HU" dirty="0"/>
              <a:t>. </a:t>
            </a:r>
            <a:r>
              <a:rPr lang="hu-HU" dirty="0" err="1"/>
              <a:t>With</a:t>
            </a:r>
            <a:r>
              <a:rPr lang="hu-HU" dirty="0"/>
              <a:t> a </a:t>
            </a:r>
            <a:r>
              <a:rPr lang="hu-HU" dirty="0" err="1"/>
              <a:t>family</a:t>
            </a:r>
            <a:r>
              <a:rPr lang="hu-HU" dirty="0"/>
              <a:t> </a:t>
            </a:r>
            <a:r>
              <a:rPr lang="hu-HU" dirty="0" err="1"/>
              <a:t>close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, he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ask</a:t>
            </a:r>
            <a:r>
              <a:rPr lang="hu-HU" dirty="0"/>
              <a:t> </a:t>
            </a:r>
            <a:r>
              <a:rPr lang="hu-HU" dirty="0" err="1"/>
              <a:t>questions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attendance</a:t>
            </a:r>
            <a:r>
              <a:rPr lang="hu-HU" dirty="0"/>
              <a:t> </a:t>
            </a:r>
            <a:r>
              <a:rPr lang="hu-HU" dirty="0" err="1"/>
              <a:t>rules</a:t>
            </a:r>
            <a:r>
              <a:rPr lang="hu-HU" dirty="0"/>
              <a:t> and </a:t>
            </a:r>
            <a:r>
              <a:rPr lang="hu-HU" dirty="0" err="1"/>
              <a:t>school</a:t>
            </a:r>
            <a:r>
              <a:rPr lang="hu-HU" dirty="0"/>
              <a:t> </a:t>
            </a:r>
            <a:r>
              <a:rPr lang="hu-HU" dirty="0" err="1"/>
              <a:t>costs</a:t>
            </a:r>
            <a:r>
              <a:rPr lang="hu-HU" dirty="0"/>
              <a:t>. The </a:t>
            </a:r>
            <a:r>
              <a:rPr lang="hu-HU" dirty="0" err="1"/>
              <a:t>family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certain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he </a:t>
            </a:r>
            <a:r>
              <a:rPr lang="hu-HU" dirty="0" err="1"/>
              <a:t>becomes</a:t>
            </a:r>
            <a:r>
              <a:rPr lang="hu-HU" dirty="0"/>
              <a:t> </a:t>
            </a:r>
            <a:r>
              <a:rPr lang="hu-HU" dirty="0" err="1"/>
              <a:t>acquainted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 of life, and </a:t>
            </a:r>
            <a:r>
              <a:rPr lang="hu-HU" dirty="0" err="1"/>
              <a:t>soon</a:t>
            </a:r>
            <a:r>
              <a:rPr lang="hu-HU" dirty="0"/>
              <a:t> he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feel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home</a:t>
            </a:r>
            <a:r>
              <a:rPr lang="hu-HU" dirty="0"/>
              <a:t>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980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reminder from previous class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Intercultural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rhetoric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Impersonal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Sticking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636838"/>
            <a:ext cx="8229600" cy="1890712"/>
          </a:xfrm>
          <a:noFill/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208213" y="4850296"/>
            <a:ext cx="72008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Intercultural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rhetoric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2208213" y="4652963"/>
            <a:ext cx="76692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ja-JP" sz="3200" b="1">
              <a:ea typeface="ＭＳ Ｐゴシック" pitchFamily="34" charset="-128"/>
            </a:endParaRPr>
          </a:p>
          <a:p>
            <a:endParaRPr lang="en-US" altLang="ja-JP" sz="3200">
              <a:ea typeface="ＭＳ Ｐゴシック" pitchFamily="34" charset="-128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89139"/>
            <a:ext cx="1439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989139"/>
            <a:ext cx="12239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989138"/>
            <a:ext cx="15128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2060576"/>
            <a:ext cx="13684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2060575"/>
            <a:ext cx="13668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9505950" y="0"/>
            <a:ext cx="11620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257425" y="5500434"/>
            <a:ext cx="801370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“it examines differences and similarities in writing across cultures” (Connor, 2003, p. 218)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0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Hungarian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American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essays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Godó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Á. 2008)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30 Hungarian university students and 30 US students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 essay on genetic engineering</a:t>
            </a:r>
          </a:p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inquired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essays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osition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of t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hesis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statement</a:t>
            </a:r>
            <a:endParaRPr lang="hu-HU" dirty="0"/>
          </a:p>
        </p:txBody>
      </p:sp>
      <p:graphicFrame>
        <p:nvGraphicFramePr>
          <p:cNvPr id="14339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933347"/>
              </p:ext>
            </p:extLst>
          </p:nvPr>
        </p:nvGraphicFramePr>
        <p:xfrm>
          <a:off x="1924050" y="1558925"/>
          <a:ext cx="8202613" cy="459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hart" r:id="rId3" imgW="8181895" imgH="4581427" progId="Excel.Chart.8">
                  <p:embed/>
                </p:oleObj>
              </mc:Choice>
              <mc:Fallback>
                <p:oleObj name="Chart" r:id="rId3" imgW="8181895" imgH="4581427" progId="Excel.Chart.8">
                  <p:embed/>
                  <p:pic>
                    <p:nvPicPr>
                      <p:cNvPr id="14339" name="Tartalom hely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558925"/>
                        <a:ext cx="8202613" cy="459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9442956" y="6151563"/>
            <a:ext cx="1964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(</a:t>
            </a:r>
            <a:r>
              <a:rPr lang="en-GB" dirty="0"/>
              <a:t>M.</a:t>
            </a:r>
            <a:r>
              <a:rPr lang="hu-HU" dirty="0"/>
              <a:t> </a:t>
            </a:r>
            <a:r>
              <a:rPr lang="en-GB" dirty="0" err="1"/>
              <a:t>Godó</a:t>
            </a:r>
            <a:r>
              <a:rPr lang="hu-HU" dirty="0"/>
              <a:t>, Á. 2008)</a:t>
            </a:r>
          </a:p>
        </p:txBody>
      </p:sp>
    </p:spTree>
    <p:extLst>
      <p:ext uri="{BB962C8B-B14F-4D97-AF65-F5344CB8AC3E}">
        <p14:creationId xmlns:p14="http://schemas.microsoft.com/office/powerpoint/2010/main" val="229684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B53E7E3-B605-4F2E-BD6B-2114B60C9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55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9699" name="Picture 3" descr="http://www.latrobe.edu.au/graded/yzfig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65125"/>
            <a:ext cx="10515600" cy="6192838"/>
          </a:xfr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9505950" y="0"/>
            <a:ext cx="11620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  <p:sp>
        <p:nvSpPr>
          <p:cNvPr id="3" name="Nyíl: vágott, jobbra mutató 2"/>
          <p:cNvSpPr/>
          <p:nvPr/>
        </p:nvSpPr>
        <p:spPr>
          <a:xfrm>
            <a:off x="4107976" y="850900"/>
            <a:ext cx="3330054" cy="8397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7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Thesis statement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omewhere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an essay there should be a sentence which sums up the point of the text – a thesis statement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point of the writing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“in a nutshell”</a:t>
            </a: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 no clear thesis statement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“so what?”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Strong types of thesis statement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“Sugar is bad for teeth”.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“The results of this study show that sugar is bad for teeth”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“People who eat less sugar have better teeth, therefore sugar is bad for teeth”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“To protect teeth, eat less sugar”</a:t>
            </a:r>
          </a:p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48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Weak types of thesis statement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“This essay/research is about the effects of sugar on teeth”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“Sugar has both advantages and disadvantages”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“Is sugar bad for your teeth?”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“Is sugar bad for teeth? Yes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838199" y="347368"/>
            <a:ext cx="9990999" cy="1143000"/>
          </a:xfrm>
        </p:spPr>
        <p:txBody>
          <a:bodyPr>
            <a:noAutofit/>
          </a:bodyPr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osition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of t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hesis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statement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tell the reader what you are going to argue, then present the evidence to convince him</a:t>
            </a:r>
          </a:p>
          <a:p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  <a:p>
            <a:pPr eaLnBrk="1" hangingPunct="1"/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discuss the situation and evaluate the evidence, then tell the reader your conclusion at the end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Non-t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ypical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“Anglo-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axon” rhetorical pattern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lvl="1"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Long description of situation, demonstrating the writer’s great knowledge of the topic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first currency used in Hungary was the denarius in 955…”</a:t>
            </a:r>
          </a:p>
          <a:p>
            <a:pPr lvl="1"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GB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“Will the continued weakening of the forint lead to price inflation?, Does it matter?”</a:t>
            </a: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describing the topic, answering the questions,  (sometimes with evidence)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Conclusion: a claim is presented based on the above (maybe)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Which two of the following are almost never used in academic writing? </a:t>
            </a:r>
            <a:r>
              <a:rPr lang="en-GB" b="1" i="1" dirty="0"/>
              <a:t>2 points</a:t>
            </a:r>
            <a:endParaRPr lang="hu-HU" i="1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Rhetorical questions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 personal pronoun ‘I’ to refer to the author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 personal pronoun ‘</a:t>
            </a:r>
            <a:r>
              <a:rPr lang="hu-HU" dirty="0" err="1"/>
              <a:t>we</a:t>
            </a:r>
            <a:r>
              <a:rPr lang="en-GB" dirty="0"/>
              <a:t>’ to refer to the author</a:t>
            </a:r>
            <a:r>
              <a:rPr lang="hu-HU" dirty="0"/>
              <a:t>(s)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Colloquial expressions (‘get a raise’, ‘have a laugh’)</a:t>
            </a:r>
            <a:endParaRPr lang="hu-HU" dirty="0"/>
          </a:p>
          <a:p>
            <a:pPr marL="0" indent="0">
              <a:buNone/>
            </a:pPr>
            <a:r>
              <a:rPr lang="en-GB" dirty="0"/>
              <a:t> </a:t>
            </a:r>
            <a:endParaRPr lang="hu-HU" dirty="0"/>
          </a:p>
          <a:p>
            <a:pPr marL="0" lv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88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u-HU" altLang="hu-HU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Culture and writing: 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ypical “Anglo-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axon” rhetorical pattern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Introduction	</a:t>
            </a:r>
          </a:p>
          <a:p>
            <a:pPr lvl="1"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Start with a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background to the claim</a:t>
            </a:r>
          </a:p>
          <a:p>
            <a:pPr lvl="1"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Make the claim (clearly, in the first paragraph)</a:t>
            </a:r>
          </a:p>
          <a:p>
            <a:pPr lvl="1">
              <a:defRPr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Outline what the arguments for the claim will be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Paragraph 1 – argument for claim, with evidence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Paragraph 2 – argument for claim, with evidence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Paragraph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argument for claim, with evidence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Conclusion – summarize arguments, restate claim</a:t>
            </a:r>
          </a:p>
          <a:p>
            <a:pPr lvl="1">
              <a:defRPr/>
            </a:pPr>
            <a:endParaRPr lang="en-GB" dirty="0"/>
          </a:p>
          <a:p>
            <a:pPr marL="457200" lvl="1" indent="0">
              <a:buNone/>
              <a:defRPr/>
            </a:pPr>
            <a:endParaRPr lang="en-GB" dirty="0"/>
          </a:p>
          <a:p>
            <a:pPr marL="457200" lvl="1" indent="0">
              <a:buNone/>
              <a:defRPr/>
            </a:pPr>
            <a:endParaRPr lang="en-GB" dirty="0"/>
          </a:p>
          <a:p>
            <a:pPr>
              <a:defRPr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397876"/>
            <a:ext cx="3048000" cy="20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996026" y="314941"/>
            <a:ext cx="10126898" cy="1459268"/>
          </a:xfrm>
        </p:spPr>
        <p:txBody>
          <a:bodyPr>
            <a:normAutofit/>
          </a:bodyPr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Hungarian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American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artalom helye 2"/>
          <p:cNvSpPr>
            <a:spLocks noGrp="1"/>
          </p:cNvSpPr>
          <p:nvPr>
            <p:ph sz="half" idx="1"/>
          </p:nvPr>
        </p:nvSpPr>
        <p:spPr>
          <a:xfrm>
            <a:off x="996026" y="1914110"/>
            <a:ext cx="4708738" cy="4780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Classical Humanism</a:t>
            </a:r>
            <a:endParaRPr lang="hu-HU" alt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hu-HU" dirty="0">
                <a:latin typeface="Arial" panose="020B0604020202020204" pitchFamily="34" charset="0"/>
                <a:cs typeface="Arial" panose="020B0604020202020204" pitchFamily="34" charset="0"/>
              </a:rPr>
              <a:t>preserving and passing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traditions</a:t>
            </a:r>
            <a:r>
              <a:rPr lang="en-US" altLang="hu-HU" dirty="0">
                <a:latin typeface="Arial" panose="020B0604020202020204" pitchFamily="34" charset="0"/>
                <a:cs typeface="Arial" panose="020B0604020202020204" pitchFamily="34" charset="0"/>
              </a:rPr>
              <a:t> without re-interpreting or re-evaluating it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hu-HU" dirty="0">
                <a:latin typeface="Arial" panose="020B0604020202020204" pitchFamily="34" charset="0"/>
                <a:cs typeface="Arial" panose="020B0604020202020204" pitchFamily="34" charset="0"/>
              </a:rPr>
              <a:t>lexical knowledge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lots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hu-HU" dirty="0">
                <a:latin typeface="Arial" panose="020B0604020202020204" pitchFamily="34" charset="0"/>
                <a:cs typeface="Arial" panose="020B0604020202020204" pitchFamily="34" charset="0"/>
              </a:rPr>
              <a:t> is highly valued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hu-HU" dirty="0">
                <a:latin typeface="Arial" panose="020B0604020202020204" pitchFamily="34" charset="0"/>
                <a:cs typeface="Arial" panose="020B0604020202020204" pitchFamily="34" charset="0"/>
              </a:rPr>
              <a:t>a basic source of intellectual prestige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artalom helye 3"/>
          <p:cNvSpPr>
            <a:spLocks noGrp="1"/>
          </p:cNvSpPr>
          <p:nvPr>
            <p:ph sz="half" idx="2"/>
          </p:nvPr>
        </p:nvSpPr>
        <p:spPr>
          <a:xfrm>
            <a:off x="6153789" y="1914110"/>
            <a:ext cx="4969135" cy="422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Progressivis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dirty="0">
                <a:latin typeface="Arial" panose="020B0604020202020204" pitchFamily="34" charset="0"/>
                <a:cs typeface="Arial" panose="020B0604020202020204" pitchFamily="34" charset="0"/>
              </a:rPr>
              <a:t>value of individual experience and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dirty="0">
                <a:latin typeface="Arial" panose="020B0604020202020204" pitchFamily="34" charset="0"/>
                <a:cs typeface="Arial" panose="020B0604020202020204" pitchFamily="34" charset="0"/>
              </a:rPr>
              <a:t>interpretation 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hu-HU" dirty="0">
                <a:latin typeface="Arial" panose="020B0604020202020204" pitchFamily="34" charset="0"/>
                <a:cs typeface="Arial" panose="020B0604020202020204" pitchFamily="34" charset="0"/>
              </a:rPr>
              <a:t>providing individuals with the chance to develop their capacities and personalities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hu-HU" sz="1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1229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O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academic cultures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 digressions in texts – the writer might discuss other “less relevant” topics then go back to the point</a:t>
            </a:r>
          </a:p>
          <a:p>
            <a:pPr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data is most important – argument is secondary, or there is no argument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examine all aspects of a question, without taking a position until the conclusion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onger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sentences, much less explicit (less “leading the reader”)</a:t>
            </a:r>
          </a:p>
          <a:p>
            <a:pPr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East Asian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avoid direct persuasion or argument, important to save reader’s face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intercultural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rhetoric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ifferent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cultures have different strategies for convincing the reader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06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raditionally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academic writing in English uses impersonal forms: the writer is “hidden”</a:t>
            </a:r>
          </a:p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no first person “I”</a:t>
            </a: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many years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“I”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English-language academic writing was forbidden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writers could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supposedly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address their subject more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clearly and objectively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Breaking the rules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some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fields – 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.g.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Economics, Psychology or Sociology –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authors break this “rule”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lots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“I” and “we” 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writers usually use the first person in certain parts of the text, e.g.</a:t>
            </a:r>
          </a:p>
          <a:p>
            <a:pPr lvl="1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outlining what they will argue</a:t>
            </a:r>
          </a:p>
          <a:p>
            <a:pPr lvl="1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the preface</a:t>
            </a:r>
          </a:p>
          <a:p>
            <a:pPr lvl="1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making an original claim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English academic authors use “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” they deliberately and consciously break the rules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writer stays hidden most of the time, but when s/he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emerges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 reader will pay more attention</a:t>
            </a:r>
          </a:p>
          <a:p>
            <a:pPr lvl="1">
              <a:defRPr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“I” versus “we”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some academics write “we”, not “I” – (in some types of sentence). </a:t>
            </a:r>
          </a:p>
          <a:p>
            <a:pPr marL="0" indent="0" eaLnBrk="1" hangingPunct="1">
              <a:buNone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the text has two or more authors</a:t>
            </a:r>
          </a:p>
          <a:p>
            <a:pPr eaLnBrk="1" hangingPunct="1"/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a way of distancing themselves from the text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hu-HU" dirty="0"/>
          </a:p>
          <a:p>
            <a:pPr eaLnBrk="1" hangingPunct="1"/>
            <a:endParaRPr lang="hu-HU" alt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“I” versus “we”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roblem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exactly does “we” (our, us) refer to? </a:t>
            </a:r>
          </a:p>
          <a:p>
            <a:pPr lvl="1">
              <a:defRPr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Is it the author(s)?</a:t>
            </a:r>
          </a:p>
          <a:p>
            <a:pPr marL="457200" lvl="1" indent="0">
              <a:buNone/>
              <a:defRPr/>
            </a:pPr>
            <a:r>
              <a:rPr lang="en-GB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“In chapter 2, we review the literature on social….”</a:t>
            </a:r>
          </a:p>
          <a:p>
            <a:pPr lvl="1">
              <a:defRPr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Is it the author and the readers?</a:t>
            </a:r>
          </a:p>
          <a:p>
            <a:pPr marL="457200" lvl="1" indent="0">
              <a:buNone/>
              <a:defRPr/>
            </a:pPr>
            <a:r>
              <a:rPr lang="en-GB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“In this diagram, we can see the differences…”</a:t>
            </a:r>
          </a:p>
          <a:p>
            <a:pPr lvl="1">
              <a:defRPr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Is it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000" dirty="0" err="1">
                <a:latin typeface="Arial" panose="020B0604020202020204" pitchFamily="34" charset="0"/>
                <a:cs typeface="Arial" panose="020B0604020202020204" pitchFamily="34" charset="0"/>
              </a:rPr>
              <a:t>ankind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1" indent="0">
              <a:buNone/>
              <a:defRPr/>
            </a:pPr>
            <a:r>
              <a:rPr lang="en-GB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“If we are to survive, we must learn to tolerate…”</a:t>
            </a:r>
          </a:p>
          <a:p>
            <a:pPr lvl="1">
              <a:defRPr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Is it the Hungarians?</a:t>
            </a:r>
          </a:p>
          <a:p>
            <a:pPr marL="457200" lvl="1" indent="0">
              <a:buNone/>
              <a:defRPr/>
            </a:pPr>
            <a:r>
              <a:rPr lang="en-GB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“In our history, we have faced terrible problems”</a:t>
            </a:r>
          </a:p>
          <a:p>
            <a:pPr marL="457200" lvl="1" indent="0">
              <a:buNone/>
              <a:defRPr/>
            </a:pP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Depersonalizing your text: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examples</a:t>
            </a:r>
            <a:r>
              <a:rPr lang="en-GB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813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“We will compare currency rates and GDP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“This essay compares currency rates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“In the first diagram, we can see a triangular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“Diagram 1 shows a triangular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“We should remember that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“It is important to note that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“In our days we face many environmental problems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“Environmental problems are a global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4" indent="0">
              <a:buNone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611" y="12856"/>
            <a:ext cx="1084389" cy="9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Depersonalizing your text: 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mpersonal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alternatives</a:t>
            </a:r>
            <a:endParaRPr lang="en-GB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azt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láthatjuk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lvl="2">
              <a:buFontTx/>
              <a:buChar char="-"/>
              <a:defRPr/>
            </a:pP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can see that</a:t>
            </a:r>
            <a:r>
              <a:rPr lang="hu-H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lvl="2">
              <a:buFontTx/>
              <a:buChar char="-"/>
              <a:defRPr/>
            </a:pP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can be seen that</a:t>
            </a:r>
            <a:r>
              <a:rPr lang="hu-H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lvl="2">
              <a:buFontTx/>
              <a:buChar char="-"/>
              <a:defRPr/>
            </a:pP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is clear that</a:t>
            </a:r>
            <a:r>
              <a:rPr lang="hu-H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dolgozatban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áll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módunkban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this thesis we are not able to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It is not possible in this thesis to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554" y="26504"/>
            <a:ext cx="1094446" cy="9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Which two of the following are almost never used in academic writing? </a:t>
            </a:r>
            <a:r>
              <a:rPr lang="en-GB" b="1" i="1" dirty="0"/>
              <a:t>2 points</a:t>
            </a:r>
            <a:endParaRPr lang="hu-HU" i="1" dirty="0"/>
          </a:p>
          <a:p>
            <a:pPr marL="514350" lvl="0" indent="-514350">
              <a:buFont typeface="+mj-lt"/>
              <a:buAutoNum type="alphaUcPeriod"/>
            </a:pPr>
            <a:r>
              <a:rPr lang="en-GB" b="1" u="sng" dirty="0"/>
              <a:t>Rhetorical questions</a:t>
            </a:r>
            <a:endParaRPr lang="hu-HU" b="1" u="sng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 personal pronoun ‘I’ to refer to the author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 personal pronoun ‘</a:t>
            </a:r>
            <a:r>
              <a:rPr lang="hu-HU" dirty="0" err="1"/>
              <a:t>we</a:t>
            </a:r>
            <a:r>
              <a:rPr lang="en-GB" dirty="0"/>
              <a:t>’ to refer to the author</a:t>
            </a:r>
            <a:r>
              <a:rPr lang="hu-HU" dirty="0"/>
              <a:t>(s)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 b="1" u="sng" dirty="0"/>
              <a:t>Colloquial expressions (‘get a raise’, ‘have a laugh’)</a:t>
            </a:r>
            <a:endParaRPr lang="hu-HU" b="1" u="sng" dirty="0"/>
          </a:p>
          <a:p>
            <a:pPr marL="0" indent="0">
              <a:buNone/>
            </a:pPr>
            <a:r>
              <a:rPr lang="en-GB" dirty="0"/>
              <a:t> 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15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Depersonalizing your text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words below are rather informal and vague.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some alternatives:</a:t>
            </a: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Nowadays everyone has access to the internet.</a:t>
            </a: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the internet has become widespread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people think that guns should be banned.</a:t>
            </a: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view is that guns should be prohibited.</a:t>
            </a: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Most people in China still live in poverty.</a:t>
            </a: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majority of the population of China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918" y="26504"/>
            <a:ext cx="1110081" cy="9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“It…” clauses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formal way to emphasize a point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 “it-” clause</a:t>
            </a: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everal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structures are used:</a:t>
            </a:r>
          </a:p>
          <a:p>
            <a:pPr marL="0" indent="0">
              <a:buNone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is + adjective + (to infinitive) + that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to note that these expressions often introduce a new idea.</a:t>
            </a:r>
          </a:p>
          <a:p>
            <a:pPr marL="0" indent="0">
              <a:buNone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+ modal + passive verb + that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also be emphasized that such structures are impersonal.</a:t>
            </a:r>
          </a:p>
          <a:p>
            <a:pPr marL="0" indent="0">
              <a:buNone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is + worth + …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+ (that)  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worth remembering that practice is needed.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4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“It…” clauses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want to note that there will be 3 mid-term tests in this subject.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be noted that there will be 3 mid-term tests in this subject.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should remember that in 1973 crude oil cost only $2 per barrel.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worth remembering that in 1973 crude oil cost only $2 per barrel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think that the students’ high level of motivation is interesting.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interesting that the students were all highly motivated.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assives</a:t>
            </a:r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 don’t know, or don’t care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 it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Compare:</a:t>
            </a:r>
          </a:p>
          <a:p>
            <a:pPr>
              <a:defRPr/>
            </a:pP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forms are commonly used in scientific writing.</a:t>
            </a:r>
          </a:p>
          <a:p>
            <a:pPr>
              <a:defRPr/>
            </a:pP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Writers commonly use passive structures in scientific writing.</a:t>
            </a:r>
            <a:endParaRPr lang="hu-H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overus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 passive</a:t>
            </a:r>
          </a:p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 passive is a useful tool for producing an impersonal tone</a:t>
            </a:r>
          </a:p>
          <a:p>
            <a:pPr marL="0" indent="0"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3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assives</a:t>
            </a:r>
            <a:endParaRPr lang="en-GB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Try to translate the following, without using “we”: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mint 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koráb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említ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ük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mentioned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XYZ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együttesen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Teracom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néven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említjük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XYZ will be collectively referred to as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Teracom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Példaként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említjük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it should be noted that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ominalisation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Many people in the UK think that when </a:t>
            </a:r>
            <a:r>
              <a:rPr lang="en-GB" altLang="hu-HU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more and more immigrants come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to Britain then </a:t>
            </a:r>
            <a:r>
              <a:rPr lang="en-GB" altLang="hu-HU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more British people will lose 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their jobs. There is no data to prove this, though.</a:t>
            </a:r>
          </a:p>
          <a:p>
            <a:pPr algn="just" eaLnBrk="1" hangingPunct="1"/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The widespread belief that </a:t>
            </a:r>
            <a:r>
              <a:rPr lang="en-GB" altLang="hu-HU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increasing immigration 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to the UK leads to </a:t>
            </a:r>
            <a:r>
              <a:rPr lang="en-GB" altLang="hu-HU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 increase in unemployment 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has not been proven by data.</a:t>
            </a:r>
          </a:p>
          <a:p>
            <a:pPr algn="just" eaLnBrk="1" hangingPunct="1"/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en-GB" alt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altLang="hu-HU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hu-HU">
                <a:latin typeface="Arial" panose="020B0604020202020204" pitchFamily="34" charset="0"/>
                <a:cs typeface="Arial" panose="020B0604020202020204" pitchFamily="34" charset="0"/>
              </a:rPr>
              <a:t>. Impersonal language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-- ”I”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depersonalisation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…”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clauses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passives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nominalisation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81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Making claims</a:t>
            </a:r>
          </a:p>
        </p:txBody>
      </p:sp>
      <p:sp>
        <p:nvSpPr>
          <p:cNvPr id="604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cademic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writing in English is often structured around claims</a:t>
            </a:r>
          </a:p>
          <a:p>
            <a:pPr eaLnBrk="1" hangingPunct="1"/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elated words: argument, opinion, thesis statement, generalisation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Making claims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onesty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principle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honesty principle: only say (or write) that for which you have evidence (Hamp-Lyons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Beasley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2006)</a:t>
            </a: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 writing, we often have to make generalisations, but it is important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not to exaggerate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to make a sweeping generalisation or sweeping claim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e.g. “All trains in Britain are late.”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punctuality of trains in Britain is worse than that in many other western European rail networks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>
              <a:buNone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b="1" dirty="0"/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188" y="5192208"/>
            <a:ext cx="1989719" cy="141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Making claims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Hedging</a:t>
            </a:r>
            <a:endParaRPr lang="en-GB" dirty="0"/>
          </a:p>
        </p:txBody>
      </p:sp>
      <p:sp>
        <p:nvSpPr>
          <p:cNvPr id="655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eaLnBrk="1" hangingPunct="1">
              <a:buNone/>
            </a:pP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1. Because your claim might turn out to be wrong. You don’t want to look silly later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2. Because you don’t want to directly criticize another scholar – it is rude.</a:t>
            </a:r>
          </a:p>
          <a:p>
            <a:pPr marL="0" indent="0" eaLnBrk="1" hangingPunct="1">
              <a:buNone/>
            </a:pP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3. To avoid responsibility for the factuality of some information – shift the blame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What is valued most in academic writing in English? </a:t>
            </a:r>
            <a:r>
              <a:rPr lang="en-GB" b="1" i="1" dirty="0"/>
              <a:t>1 point</a:t>
            </a:r>
            <a:endParaRPr lang="hu-HU" i="1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Using a standard writing style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Showing the breadth and depth of the author’s learning  	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Ensuring the reader understands the argument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Sounding objective throughout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54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Making claims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Hedging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Compare: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am playing tennis on Friday.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might play tennis on Friday.</a:t>
            </a:r>
          </a:p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results of the survey prove that the theory is correct.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results of the survey appear to indicate that the theory is sound, but further testing is required.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Making claims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Hedging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statements are factually proven, or common knowledge, and do not require hedging: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Mercury is the closest planet to the Sun.</a:t>
            </a:r>
          </a:p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need to be hedged: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Eating oily fish makes you live longer.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Eating oily fish </a:t>
            </a:r>
            <a:r>
              <a:rPr lang="hu-HU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hu-H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 live longer.</a:t>
            </a:r>
            <a:endParaRPr lang="hu-H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Making claims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Hedging</a:t>
            </a:r>
            <a:endParaRPr lang="en-GB" altLang="hu-HU" sz="2800" dirty="0"/>
          </a:p>
        </p:txBody>
      </p:sp>
      <p:sp>
        <p:nvSpPr>
          <p:cNvPr id="6656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eaLnBrk="1" hangingPunct="1"/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Adverbs, adjectives and adverbial phrases can often make a sentence more tentative (or less “absolute”)</a:t>
            </a:r>
          </a:p>
          <a:p>
            <a:pPr eaLnBrk="1" hangingPunct="1"/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hu-HU" i="1" dirty="0">
                <a:latin typeface="Arial" panose="020B0604020202020204" pitchFamily="34" charset="0"/>
                <a:cs typeface="Arial" panose="020B0604020202020204" pitchFamily="34" charset="0"/>
              </a:rPr>
              <a:t>likely, essentially, (most) often, virtually, usually, typically, more or less, to a certain extent, relatively, apparently, seemingly, perhaps, possibly, common</a:t>
            </a:r>
          </a:p>
          <a:p>
            <a:pPr eaLnBrk="1" hangingPunct="1"/>
            <a:endParaRPr lang="en-GB" alt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4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Making claims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Hedging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Modal verbs express more or less certainty:</a:t>
            </a:r>
          </a:p>
          <a:p>
            <a:pPr>
              <a:defRPr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may, might, could, would, should</a:t>
            </a:r>
          </a:p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“Tentative”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erbs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distance a writer from a claim:</a:t>
            </a:r>
          </a:p>
          <a:p>
            <a:pPr marL="0" indent="0"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seem, indicate, suggest, appear, </a:t>
            </a:r>
          </a:p>
          <a:p>
            <a:pPr marL="0" indent="0">
              <a:buNone/>
              <a:defRPr/>
            </a:pP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method would appear to be the most suitable.</a:t>
            </a:r>
            <a:endParaRPr lang="en-GB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GB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3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Making claims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Hedging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Crime is caused by poor education.</a:t>
            </a:r>
          </a:p>
          <a:p>
            <a:pPr>
              <a:defRPr/>
            </a:pP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a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team of Hungarian scientists have found a way to generate electricity from paprika.</a:t>
            </a: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team of Hungarian scientists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found a way to generate electricity from paprika.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warming will cause the sea-level to rise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warming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a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hu-H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rising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sea-level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Making claims</a:t>
            </a:r>
            <a:endParaRPr lang="en-GB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honesty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hedging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297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Relevance principle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Hamp-Lyons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Beasley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2006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acts and information that are relevant to the general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topic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your essay (e.g. the European single currency) may not be relevant to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argument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you are trying to convince the reader of.</a:t>
            </a: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 you are discussing the catering industry in Budapest, and mention that smoking is banned in public places in Hungary, you do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have to state that it was due to an amendment in April 2011 to Act XLII of 1999…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Relevance principle</a:t>
            </a:r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 theory, all information in English essays, journal articles and chapters in academic books must be relevant to the aim of the text 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prove the claim made in the thesis statement at the start</a:t>
            </a:r>
          </a:p>
          <a:p>
            <a:pPr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here is low tolerance for simply demonstrating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knowledg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“This is an essay, not an encyclopaedia article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instructors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his is bad news for students who want to 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recit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a lot of facts they have learnt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writ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an essay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xtLst/>
        </p:spPr>
        <p:txBody>
          <a:bodyPr rtlCol="0">
            <a:normAutofit/>
          </a:bodyPr>
          <a:lstStyle/>
          <a:p>
            <a:pPr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peculiarities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Anglo-Saxon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rhetoric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 a (tentative) claim at the start of the essay, then try to prove it</a:t>
            </a: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being impersonal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honest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a good way to make your reader believe </a:t>
            </a:r>
            <a:r>
              <a:rPr lang="en-GB" strike="sngStrike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your claim – this is rhetoric (strategy to win the game)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26504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/>
          </p:nvPr>
        </p:nvSpPr>
        <p:spPr>
          <a:xfrm>
            <a:off x="1012110" y="577555"/>
            <a:ext cx="10015281" cy="55775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hu-HU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Bibliography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Connor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U. (2003).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currents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contrastive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rhetoric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Kroll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B. (Ed.).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Exploring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of 	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(pp. 218-241).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Cambridge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Cambridge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Press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Hamp-Lyons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L.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easley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B. (2006).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Study Writing: A Course in Writing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Skills for Academic Purposes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Cambridge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Cambridge University Press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Kaplan, R.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B. (1966).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patterns in intercultural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education.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Language Learning 16,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1-20.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Magnuczné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Godó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, Á. (2008). Cross-cultural aspects of academic writing: A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study of Hungarian and North American college students’ L1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argumentative essays. In: R. Monroy-Casas (Ed.) </a:t>
            </a:r>
            <a:r>
              <a:rPr lang="en-GB" altLang="hu-HU" i="1" dirty="0"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hu-HU" altLang="hu-HU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hu-HU" i="1" dirty="0">
                <a:latin typeface="Arial" panose="020B0604020202020204" pitchFamily="34" charset="0"/>
                <a:cs typeface="Arial" panose="020B0604020202020204" pitchFamily="34" charset="0"/>
              </a:rPr>
              <a:t>writing: The role of different rhetorical conventions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. IJES Monograph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GB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Editum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: University of Murcia. 65-112.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2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What is valued most in academic writing in English? </a:t>
            </a:r>
            <a:r>
              <a:rPr lang="en-GB" b="1" i="1" dirty="0"/>
              <a:t>1 point</a:t>
            </a:r>
            <a:endParaRPr lang="hu-HU" i="1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Using a standard writing style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Showing the breadth and depth of the author’s learning  	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b="1" u="sng" dirty="0"/>
              <a:t>Ensuring the reader understands the argument</a:t>
            </a:r>
            <a:endParaRPr lang="hu-HU" b="1" u="sng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Sounding objective throughout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512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1125539"/>
            <a:ext cx="7543800" cy="2547937"/>
          </a:xfrm>
        </p:spPr>
        <p:txBody>
          <a:bodyPr>
            <a:normAutofit/>
          </a:bodyPr>
          <a:lstStyle/>
          <a:p>
            <a:pPr algn="ctr"/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hu-HU" dirty="0">
                <a:latin typeface="Arial" panose="020B0604020202020204" pitchFamily="34" charset="0"/>
                <a:cs typeface="Arial" panose="020B0604020202020204" pitchFamily="34" charset="0"/>
              </a:rPr>
              <a:t> Enjoy your day!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 descr="Kávésze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1621" y="3137021"/>
            <a:ext cx="2814534" cy="2837211"/>
          </a:xfrm>
          <a:ln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8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Which two of these are problems writers can have when trying to use synonyms in writing? </a:t>
            </a:r>
            <a:r>
              <a:rPr lang="en-GB" b="1" i="1" dirty="0"/>
              <a:t>2 points</a:t>
            </a:r>
            <a:endParaRPr lang="hu-HU" i="1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Synonyms can have slightly different meanings, so you might say something you did not mean to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Using too many synonyms can sound absurd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Synonyms can have slightly different meanings, so a skilled writer can use them to add extra meaning to a text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They can be pre-modified using adjectives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They are typical of informal speech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7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Which two of these are problems writers can have when trying to use synonyms in writing? </a:t>
            </a:r>
            <a:r>
              <a:rPr lang="en-GB" b="1" i="1" dirty="0"/>
              <a:t>2 points</a:t>
            </a:r>
            <a:endParaRPr lang="hu-HU" i="1" dirty="0"/>
          </a:p>
          <a:p>
            <a:pPr marL="514350" lvl="0" indent="-514350">
              <a:buFont typeface="+mj-lt"/>
              <a:buAutoNum type="alphaUcPeriod"/>
            </a:pPr>
            <a:r>
              <a:rPr lang="en-GB" b="1" u="sng" dirty="0"/>
              <a:t>Synonyms can have slightly different meanings, so you might say something you did not mean to</a:t>
            </a:r>
            <a:endParaRPr lang="hu-HU" b="1" u="sng" dirty="0"/>
          </a:p>
          <a:p>
            <a:pPr marL="514350" lvl="0" indent="-514350">
              <a:buFont typeface="+mj-lt"/>
              <a:buAutoNum type="alphaUcPeriod"/>
            </a:pPr>
            <a:r>
              <a:rPr lang="en-GB" b="1" u="sng" dirty="0"/>
              <a:t>Using too many synonyms can sound absurd</a:t>
            </a:r>
            <a:endParaRPr lang="hu-HU" b="1" u="sng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Synonyms can have slightly different meanings, so a skilled writer can use them to add extra meaning to a text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They can be pre-modified using adjectives</a:t>
            </a:r>
            <a:endParaRPr lang="hu-HU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They are typical of informal speech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5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Sample items from Test 1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Which word is often used to start a sentence in academic writing in English? </a:t>
            </a:r>
            <a:r>
              <a:rPr lang="en-GB" b="1" i="1" dirty="0"/>
              <a:t>1 point</a:t>
            </a:r>
            <a:endParaRPr lang="hu-HU" i="1" dirty="0"/>
          </a:p>
          <a:p>
            <a:pPr marL="0" indent="0">
              <a:buNone/>
            </a:pPr>
            <a:r>
              <a:rPr lang="en-GB" dirty="0"/>
              <a:t>	A. </a:t>
            </a:r>
            <a:r>
              <a:rPr lang="hu-HU" dirty="0" err="1"/>
              <a:t>So</a:t>
            </a:r>
            <a:endParaRPr lang="hu-HU" dirty="0"/>
          </a:p>
          <a:p>
            <a:pPr marL="0" indent="0">
              <a:buNone/>
            </a:pPr>
            <a:r>
              <a:rPr lang="en-GB" dirty="0"/>
              <a:t>	B. </a:t>
            </a:r>
            <a:r>
              <a:rPr lang="hu-HU" dirty="0" err="1"/>
              <a:t>Therefore</a:t>
            </a:r>
            <a:endParaRPr lang="hu-HU" dirty="0"/>
          </a:p>
          <a:p>
            <a:pPr marL="0" indent="0">
              <a:buNone/>
            </a:pPr>
            <a:r>
              <a:rPr lang="en-GB" dirty="0"/>
              <a:t>	C. That’s why</a:t>
            </a:r>
            <a:endParaRPr lang="hu-HU" dirty="0"/>
          </a:p>
          <a:p>
            <a:pPr marL="0" indent="0">
              <a:buNone/>
            </a:pPr>
            <a:r>
              <a:rPr lang="en-GB" dirty="0"/>
              <a:t>	D. Anyway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99" y="0"/>
            <a:ext cx="1362801" cy="11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0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3507</Words>
  <Application>Microsoft Office PowerPoint</Application>
  <PresentationFormat>Szélesvásznú</PresentationFormat>
  <Paragraphs>349</Paragraphs>
  <Slides>60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7" baseType="lpstr">
      <vt:lpstr>ＭＳ Ｐゴシック</vt:lpstr>
      <vt:lpstr>Arial</vt:lpstr>
      <vt:lpstr>Calibri</vt:lpstr>
      <vt:lpstr>Calibri Light</vt:lpstr>
      <vt:lpstr>Wingdings</vt:lpstr>
      <vt:lpstr>Office-téma</vt:lpstr>
      <vt:lpstr>Chart</vt:lpstr>
      <vt:lpstr>PowerPoint-bemutató</vt:lpstr>
      <vt:lpstr>Contents</vt:lpstr>
      <vt:lpstr>Sample items from Test 1</vt:lpstr>
      <vt:lpstr>Sample items from Test 1</vt:lpstr>
      <vt:lpstr>Sample items from Test 1</vt:lpstr>
      <vt:lpstr>Sample items from Test 1</vt:lpstr>
      <vt:lpstr>Sample items from Test 1</vt:lpstr>
      <vt:lpstr>Sample items from Test 1</vt:lpstr>
      <vt:lpstr>Sample items from Test 1</vt:lpstr>
      <vt:lpstr>Sample items from Test 1</vt:lpstr>
      <vt:lpstr>1. Reminder</vt:lpstr>
      <vt:lpstr>1. Reminder</vt:lpstr>
      <vt:lpstr>1. Reminder</vt:lpstr>
      <vt:lpstr>2. Culture and writing: Tone, genre and rhetoric</vt:lpstr>
      <vt:lpstr>2. Culture and writing</vt:lpstr>
      <vt:lpstr>2. Culture and writing</vt:lpstr>
      <vt:lpstr>2. Culture and writing</vt:lpstr>
      <vt:lpstr>2. Culture and writing</vt:lpstr>
      <vt:lpstr>2. Culture and writing</vt:lpstr>
      <vt:lpstr>2. Culture and writing</vt:lpstr>
      <vt:lpstr>2. Culture and writing</vt:lpstr>
      <vt:lpstr>2. Culture and writing: Position of thesis statement</vt:lpstr>
      <vt:lpstr>PowerPoint-bemutató</vt:lpstr>
      <vt:lpstr>PowerPoint-bemutató</vt:lpstr>
      <vt:lpstr>2. Culture and writing: Thesis statement</vt:lpstr>
      <vt:lpstr>2. Culture and writing: Strong types of thesis statement</vt:lpstr>
      <vt:lpstr>2. Culture and writing: Weak types of thesis statement</vt:lpstr>
      <vt:lpstr>2. Culture and writing: Position of thesis statement</vt:lpstr>
      <vt:lpstr>2. Culture and writing: Non-typical “Anglo-Saxon” rhetorical pattern</vt:lpstr>
      <vt:lpstr>2. Culture and writing: Typical “Anglo-Saxon” rhetorical pattern</vt:lpstr>
      <vt:lpstr>2. Culture and writing: Hungarian vs American education </vt:lpstr>
      <vt:lpstr>2. Culture and writing: Other academic cultures</vt:lpstr>
      <vt:lpstr>2. Culture and writing</vt:lpstr>
      <vt:lpstr>3. Impersonal language</vt:lpstr>
      <vt:lpstr>3. Impersonal language: Breaking the rules</vt:lpstr>
      <vt:lpstr>3. Impersonal language: “I” versus “we”</vt:lpstr>
      <vt:lpstr>3. Impersonal language: “I” versus “we”</vt:lpstr>
      <vt:lpstr>3. Impersonal language: Depersonalizing your text: Some examples </vt:lpstr>
      <vt:lpstr>3. Impersonal language: Depersonalizing your text: Find impersonal alternatives</vt:lpstr>
      <vt:lpstr>3. Impersonal language: Depersonalizing your text</vt:lpstr>
      <vt:lpstr>3. Impersonal language: “It…” clauses</vt:lpstr>
      <vt:lpstr>3. Impersonal language: “It…” clauses</vt:lpstr>
      <vt:lpstr>3. Impersonal language: Passives</vt:lpstr>
      <vt:lpstr>3. Impersonal language: Passives</vt:lpstr>
      <vt:lpstr>3. Impersonal language: Nominalisation</vt:lpstr>
      <vt:lpstr>3. Impersonal language</vt:lpstr>
      <vt:lpstr>4. Making claims</vt:lpstr>
      <vt:lpstr>4. Making claims: Honesty principle</vt:lpstr>
      <vt:lpstr>4. Making claims: Hedging</vt:lpstr>
      <vt:lpstr>4. Making claims: Hedging</vt:lpstr>
      <vt:lpstr>4. Making claims: Hedging</vt:lpstr>
      <vt:lpstr>4. Making claims: Hedging</vt:lpstr>
      <vt:lpstr>4. Making claims: Hedging</vt:lpstr>
      <vt:lpstr>4. Making claims: Hedging (practice)</vt:lpstr>
      <vt:lpstr>4. Making claims</vt:lpstr>
      <vt:lpstr>5. Relevance principle</vt:lpstr>
      <vt:lpstr>5. Relevance principle</vt:lpstr>
      <vt:lpstr>Summary</vt:lpstr>
      <vt:lpstr>PowerPoint-bemutató</vt:lpstr>
      <vt:lpstr>Thank you. Enjoy your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wallander7068</dc:creator>
  <cp:lastModifiedBy>tryout</cp:lastModifiedBy>
  <cp:revision>75</cp:revision>
  <dcterms:created xsi:type="dcterms:W3CDTF">2017-02-19T11:55:19Z</dcterms:created>
  <dcterms:modified xsi:type="dcterms:W3CDTF">2018-02-20T14:18:14Z</dcterms:modified>
</cp:coreProperties>
</file>