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9"/>
  </p:notesMasterIdLst>
  <p:sldIdLst>
    <p:sldId id="257" r:id="rId2"/>
    <p:sldId id="335" r:id="rId3"/>
    <p:sldId id="316" r:id="rId4"/>
    <p:sldId id="331" r:id="rId5"/>
    <p:sldId id="329" r:id="rId6"/>
    <p:sldId id="336" r:id="rId7"/>
    <p:sldId id="334" r:id="rId8"/>
    <p:sldId id="372" r:id="rId9"/>
    <p:sldId id="344" r:id="rId10"/>
    <p:sldId id="260" r:id="rId11"/>
    <p:sldId id="264" r:id="rId12"/>
    <p:sldId id="265" r:id="rId13"/>
    <p:sldId id="324" r:id="rId14"/>
    <p:sldId id="317" r:id="rId15"/>
    <p:sldId id="323" r:id="rId16"/>
    <p:sldId id="318" r:id="rId17"/>
    <p:sldId id="322" r:id="rId18"/>
    <p:sldId id="326" r:id="rId19"/>
    <p:sldId id="321" r:id="rId20"/>
    <p:sldId id="263" r:id="rId21"/>
    <p:sldId id="320" r:id="rId22"/>
    <p:sldId id="346" r:id="rId23"/>
    <p:sldId id="367" r:id="rId24"/>
    <p:sldId id="368" r:id="rId25"/>
    <p:sldId id="369" r:id="rId26"/>
    <p:sldId id="345" r:id="rId27"/>
    <p:sldId id="341" r:id="rId28"/>
    <p:sldId id="364" r:id="rId29"/>
    <p:sldId id="342" r:id="rId30"/>
    <p:sldId id="365" r:id="rId31"/>
    <p:sldId id="355" r:id="rId32"/>
    <p:sldId id="338" r:id="rId33"/>
    <p:sldId id="371" r:id="rId34"/>
    <p:sldId id="352" r:id="rId35"/>
    <p:sldId id="351" r:id="rId36"/>
    <p:sldId id="348" r:id="rId37"/>
    <p:sldId id="353" r:id="rId38"/>
    <p:sldId id="350" r:id="rId39"/>
    <p:sldId id="270" r:id="rId40"/>
    <p:sldId id="354" r:id="rId41"/>
    <p:sldId id="340" r:id="rId42"/>
    <p:sldId id="358" r:id="rId43"/>
    <p:sldId id="359" r:id="rId44"/>
    <p:sldId id="274" r:id="rId45"/>
    <p:sldId id="360" r:id="rId46"/>
    <p:sldId id="276" r:id="rId47"/>
    <p:sldId id="279" r:id="rId48"/>
    <p:sldId id="280" r:id="rId49"/>
    <p:sldId id="361" r:id="rId50"/>
    <p:sldId id="362" r:id="rId51"/>
    <p:sldId id="363" r:id="rId52"/>
    <p:sldId id="278" r:id="rId53"/>
    <p:sldId id="285" r:id="rId54"/>
    <p:sldId id="366" r:id="rId55"/>
    <p:sldId id="290" r:id="rId56"/>
    <p:sldId id="292" r:id="rId57"/>
    <p:sldId id="293" r:id="rId58"/>
    <p:sldId id="294" r:id="rId59"/>
    <p:sldId id="296" r:id="rId60"/>
    <p:sldId id="297" r:id="rId61"/>
    <p:sldId id="302" r:id="rId62"/>
    <p:sldId id="303" r:id="rId63"/>
    <p:sldId id="370" r:id="rId64"/>
    <p:sldId id="373" r:id="rId65"/>
    <p:sldId id="309" r:id="rId66"/>
    <p:sldId id="314" r:id="rId67"/>
    <p:sldId id="315" r:id="rId68"/>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7AFCD4-CFAD-464A-8BCA-B65EF85236B2}" type="datetimeFigureOut">
              <a:rPr lang="hu-HU" smtClean="0"/>
              <a:t>2018.02.12.</a:t>
            </a:fld>
            <a:endParaRPr lang="hu-HU"/>
          </a:p>
        </p:txBody>
      </p:sp>
      <p:sp>
        <p:nvSpPr>
          <p:cNvPr id="4" name="Diakép hely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8651A5-3D5E-4F1C-A6F9-EC1C18E3AC19}" type="slidenum">
              <a:rPr lang="hu-HU" smtClean="0"/>
              <a:t>‹#›</a:t>
            </a:fld>
            <a:endParaRPr lang="hu-HU"/>
          </a:p>
        </p:txBody>
      </p:sp>
    </p:spTree>
    <p:extLst>
      <p:ext uri="{BB962C8B-B14F-4D97-AF65-F5344CB8AC3E}">
        <p14:creationId xmlns:p14="http://schemas.microsoft.com/office/powerpoint/2010/main" val="22624630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784683-B1A3-4246-97C4-D8AAFB2431DB}" type="slidenum">
              <a:rPr lang="en-GB" altLang="hu-HU"/>
              <a:pPr/>
              <a:t>67</a:t>
            </a:fld>
            <a:endParaRPr lang="en-GB" altLang="hu-HU"/>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hu-HU" altLang="hu-HU"/>
          </a:p>
        </p:txBody>
      </p:sp>
    </p:spTree>
    <p:extLst>
      <p:ext uri="{BB962C8B-B14F-4D97-AF65-F5344CB8AC3E}">
        <p14:creationId xmlns:p14="http://schemas.microsoft.com/office/powerpoint/2010/main" val="3412919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1524000" y="1122363"/>
            <a:ext cx="9144000" cy="2387600"/>
          </a:xfrm>
        </p:spPr>
        <p:txBody>
          <a:bodyPr anchor="b"/>
          <a:lstStyle>
            <a:lvl1pPr algn="ctr">
              <a:defRPr sz="6000"/>
            </a:lvl1pPr>
          </a:lstStyle>
          <a:p>
            <a:r>
              <a:rPr lang="hu-HU"/>
              <a:t>Mintacím szerkesztése</a:t>
            </a:r>
          </a:p>
        </p:txBody>
      </p:sp>
      <p:sp>
        <p:nvSpPr>
          <p:cNvPr id="3" name="Alcím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p>
        </p:txBody>
      </p:sp>
      <p:sp>
        <p:nvSpPr>
          <p:cNvPr id="4" name="Dátum helye 3"/>
          <p:cNvSpPr>
            <a:spLocks noGrp="1"/>
          </p:cNvSpPr>
          <p:nvPr>
            <p:ph type="dt" sz="half" idx="10"/>
          </p:nvPr>
        </p:nvSpPr>
        <p:spPr/>
        <p:txBody>
          <a:bodyPr/>
          <a:lstStyle/>
          <a:p>
            <a:fld id="{34099898-68B8-43E5-8389-801208556A93}" type="datetimeFigureOut">
              <a:rPr lang="hu-HU" smtClean="0"/>
              <a:t>2018.02.12.</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9E3B8B0-9ABD-491B-8225-5DDB347B7237}" type="slidenum">
              <a:rPr lang="hu-HU" smtClean="0"/>
              <a:t>‹#›</a:t>
            </a:fld>
            <a:endParaRPr lang="hu-HU"/>
          </a:p>
        </p:txBody>
      </p:sp>
    </p:spTree>
    <p:extLst>
      <p:ext uri="{BB962C8B-B14F-4D97-AF65-F5344CB8AC3E}">
        <p14:creationId xmlns:p14="http://schemas.microsoft.com/office/powerpoint/2010/main" val="2186821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Függőleges szöveg helye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10"/>
          </p:nvPr>
        </p:nvSpPr>
        <p:spPr/>
        <p:txBody>
          <a:bodyPr/>
          <a:lstStyle/>
          <a:p>
            <a:fld id="{34099898-68B8-43E5-8389-801208556A93}" type="datetimeFigureOut">
              <a:rPr lang="hu-HU" smtClean="0"/>
              <a:t>2018.02.12.</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9E3B8B0-9ABD-491B-8225-5DDB347B7237}" type="slidenum">
              <a:rPr lang="hu-HU" smtClean="0"/>
              <a:t>‹#›</a:t>
            </a:fld>
            <a:endParaRPr lang="hu-HU"/>
          </a:p>
        </p:txBody>
      </p:sp>
    </p:spTree>
    <p:extLst>
      <p:ext uri="{BB962C8B-B14F-4D97-AF65-F5344CB8AC3E}">
        <p14:creationId xmlns:p14="http://schemas.microsoft.com/office/powerpoint/2010/main" val="2438745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8724900" y="365125"/>
            <a:ext cx="2628900" cy="5811838"/>
          </a:xfrm>
        </p:spPr>
        <p:txBody>
          <a:bodyPr vert="eaVert"/>
          <a:lstStyle/>
          <a:p>
            <a:r>
              <a:rPr lang="hu-HU"/>
              <a:t>Mintacím szerkesztése</a:t>
            </a:r>
          </a:p>
        </p:txBody>
      </p:sp>
      <p:sp>
        <p:nvSpPr>
          <p:cNvPr id="3" name="Függőleges szöveg helye 2"/>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10"/>
          </p:nvPr>
        </p:nvSpPr>
        <p:spPr/>
        <p:txBody>
          <a:bodyPr/>
          <a:lstStyle/>
          <a:p>
            <a:fld id="{34099898-68B8-43E5-8389-801208556A93}" type="datetimeFigureOut">
              <a:rPr lang="hu-HU" smtClean="0"/>
              <a:t>2018.02.12.</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9E3B8B0-9ABD-491B-8225-5DDB347B7237}" type="slidenum">
              <a:rPr lang="hu-HU" smtClean="0"/>
              <a:t>‹#›</a:t>
            </a:fld>
            <a:endParaRPr lang="hu-HU"/>
          </a:p>
        </p:txBody>
      </p:sp>
    </p:spTree>
    <p:extLst>
      <p:ext uri="{BB962C8B-B14F-4D97-AF65-F5344CB8AC3E}">
        <p14:creationId xmlns:p14="http://schemas.microsoft.com/office/powerpoint/2010/main" val="37392328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609562" y="273352"/>
            <a:ext cx="10971684" cy="5308647"/>
          </a:xfrm>
          <a:prstGeom prst="rect">
            <a:avLst/>
          </a:prstGeom>
        </p:spPr>
        <p:txBody>
          <a:bodyPr anchor="ctr"/>
          <a:lstStyle/>
          <a:p>
            <a:endParaRPr/>
          </a:p>
        </p:txBody>
      </p:sp>
    </p:spTree>
    <p:extLst>
      <p:ext uri="{BB962C8B-B14F-4D97-AF65-F5344CB8AC3E}">
        <p14:creationId xmlns:p14="http://schemas.microsoft.com/office/powerpoint/2010/main" val="3955247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10"/>
          </p:nvPr>
        </p:nvSpPr>
        <p:spPr/>
        <p:txBody>
          <a:bodyPr/>
          <a:lstStyle/>
          <a:p>
            <a:fld id="{34099898-68B8-43E5-8389-801208556A93}" type="datetimeFigureOut">
              <a:rPr lang="hu-HU" smtClean="0"/>
              <a:t>2018.02.12.</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9E3B8B0-9ABD-491B-8225-5DDB347B7237}" type="slidenum">
              <a:rPr lang="hu-HU" smtClean="0"/>
              <a:t>‹#›</a:t>
            </a:fld>
            <a:endParaRPr lang="hu-HU"/>
          </a:p>
        </p:txBody>
      </p:sp>
    </p:spTree>
    <p:extLst>
      <p:ext uri="{BB962C8B-B14F-4D97-AF65-F5344CB8AC3E}">
        <p14:creationId xmlns:p14="http://schemas.microsoft.com/office/powerpoint/2010/main" val="3174148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831850" y="1709738"/>
            <a:ext cx="10515600" cy="2852737"/>
          </a:xfrm>
        </p:spPr>
        <p:txBody>
          <a:bodyPr anchor="b"/>
          <a:lstStyle>
            <a:lvl1pPr>
              <a:defRPr sz="6000"/>
            </a:lvl1pPr>
          </a:lstStyle>
          <a:p>
            <a:r>
              <a:rPr lang="hu-HU"/>
              <a:t>Mintacím szerkesztése</a:t>
            </a:r>
          </a:p>
        </p:txBody>
      </p:sp>
      <p:sp>
        <p:nvSpPr>
          <p:cNvPr id="3" name="Szöveg hely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átum helye 3"/>
          <p:cNvSpPr>
            <a:spLocks noGrp="1"/>
          </p:cNvSpPr>
          <p:nvPr>
            <p:ph type="dt" sz="half" idx="10"/>
          </p:nvPr>
        </p:nvSpPr>
        <p:spPr/>
        <p:txBody>
          <a:bodyPr/>
          <a:lstStyle/>
          <a:p>
            <a:fld id="{34099898-68B8-43E5-8389-801208556A93}" type="datetimeFigureOut">
              <a:rPr lang="hu-HU" smtClean="0"/>
              <a:t>2018.02.12.</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9E3B8B0-9ABD-491B-8225-5DDB347B7237}" type="slidenum">
              <a:rPr lang="hu-HU" smtClean="0"/>
              <a:t>‹#›</a:t>
            </a:fld>
            <a:endParaRPr lang="hu-HU"/>
          </a:p>
        </p:txBody>
      </p:sp>
    </p:spTree>
    <p:extLst>
      <p:ext uri="{BB962C8B-B14F-4D97-AF65-F5344CB8AC3E}">
        <p14:creationId xmlns:p14="http://schemas.microsoft.com/office/powerpoint/2010/main" val="3403621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p:cNvSpPr>
            <a:spLocks noGrp="1"/>
          </p:cNvSpPr>
          <p:nvPr>
            <p:ph type="dt" sz="half" idx="10"/>
          </p:nvPr>
        </p:nvSpPr>
        <p:spPr/>
        <p:txBody>
          <a:bodyPr/>
          <a:lstStyle/>
          <a:p>
            <a:fld id="{34099898-68B8-43E5-8389-801208556A93}" type="datetimeFigureOut">
              <a:rPr lang="hu-HU" smtClean="0"/>
              <a:t>2018.02.12.</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49E3B8B0-9ABD-491B-8225-5DDB347B7237}" type="slidenum">
              <a:rPr lang="hu-HU" smtClean="0"/>
              <a:t>‹#›</a:t>
            </a:fld>
            <a:endParaRPr lang="hu-HU"/>
          </a:p>
        </p:txBody>
      </p:sp>
    </p:spTree>
    <p:extLst>
      <p:ext uri="{BB962C8B-B14F-4D97-AF65-F5344CB8AC3E}">
        <p14:creationId xmlns:p14="http://schemas.microsoft.com/office/powerpoint/2010/main" val="2138532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839788" y="365125"/>
            <a:ext cx="10515600" cy="1325563"/>
          </a:xfrm>
        </p:spPr>
        <p:txBody>
          <a:bodyPr/>
          <a:lstStyle/>
          <a:p>
            <a:r>
              <a:rPr lang="hu-HU"/>
              <a:t>Mintacím szerkesztése</a:t>
            </a:r>
          </a:p>
        </p:txBody>
      </p:sp>
      <p:sp>
        <p:nvSpPr>
          <p:cNvPr id="3" name="Szöveg hely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p:cNvSpPr>
            <a:spLocks noGrp="1"/>
          </p:cNvSpPr>
          <p:nvPr>
            <p:ph type="dt" sz="half" idx="10"/>
          </p:nvPr>
        </p:nvSpPr>
        <p:spPr/>
        <p:txBody>
          <a:bodyPr/>
          <a:lstStyle/>
          <a:p>
            <a:fld id="{34099898-68B8-43E5-8389-801208556A93}" type="datetimeFigureOut">
              <a:rPr lang="hu-HU" smtClean="0"/>
              <a:t>2018.02.12.</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49E3B8B0-9ABD-491B-8225-5DDB347B7237}" type="slidenum">
              <a:rPr lang="hu-HU" smtClean="0"/>
              <a:t>‹#›</a:t>
            </a:fld>
            <a:endParaRPr lang="hu-HU"/>
          </a:p>
        </p:txBody>
      </p:sp>
    </p:spTree>
    <p:extLst>
      <p:ext uri="{BB962C8B-B14F-4D97-AF65-F5344CB8AC3E}">
        <p14:creationId xmlns:p14="http://schemas.microsoft.com/office/powerpoint/2010/main" val="37663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Dátum helye 2"/>
          <p:cNvSpPr>
            <a:spLocks noGrp="1"/>
          </p:cNvSpPr>
          <p:nvPr>
            <p:ph type="dt" sz="half" idx="10"/>
          </p:nvPr>
        </p:nvSpPr>
        <p:spPr/>
        <p:txBody>
          <a:bodyPr/>
          <a:lstStyle/>
          <a:p>
            <a:fld id="{34099898-68B8-43E5-8389-801208556A93}" type="datetimeFigureOut">
              <a:rPr lang="hu-HU" smtClean="0"/>
              <a:t>2018.02.12.</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49E3B8B0-9ABD-491B-8225-5DDB347B7237}" type="slidenum">
              <a:rPr lang="hu-HU" smtClean="0"/>
              <a:t>‹#›</a:t>
            </a:fld>
            <a:endParaRPr lang="hu-HU"/>
          </a:p>
        </p:txBody>
      </p:sp>
    </p:spTree>
    <p:extLst>
      <p:ext uri="{BB962C8B-B14F-4D97-AF65-F5344CB8AC3E}">
        <p14:creationId xmlns:p14="http://schemas.microsoft.com/office/powerpoint/2010/main" val="1891530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34099898-68B8-43E5-8389-801208556A93}" type="datetimeFigureOut">
              <a:rPr lang="hu-HU" smtClean="0"/>
              <a:t>2018.02.12.</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49E3B8B0-9ABD-491B-8225-5DDB347B7237}" type="slidenum">
              <a:rPr lang="hu-HU" smtClean="0"/>
              <a:t>‹#›</a:t>
            </a:fld>
            <a:endParaRPr lang="hu-HU"/>
          </a:p>
        </p:txBody>
      </p:sp>
    </p:spTree>
    <p:extLst>
      <p:ext uri="{BB962C8B-B14F-4D97-AF65-F5344CB8AC3E}">
        <p14:creationId xmlns:p14="http://schemas.microsoft.com/office/powerpoint/2010/main" val="3895149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Tartalom hely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p:cNvSpPr>
            <a:spLocks noGrp="1"/>
          </p:cNvSpPr>
          <p:nvPr>
            <p:ph type="dt" sz="half" idx="10"/>
          </p:nvPr>
        </p:nvSpPr>
        <p:spPr/>
        <p:txBody>
          <a:bodyPr/>
          <a:lstStyle/>
          <a:p>
            <a:fld id="{34099898-68B8-43E5-8389-801208556A93}" type="datetimeFigureOut">
              <a:rPr lang="hu-HU" smtClean="0"/>
              <a:t>2018.02.12.</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49E3B8B0-9ABD-491B-8225-5DDB347B7237}" type="slidenum">
              <a:rPr lang="hu-HU" smtClean="0"/>
              <a:t>‹#›</a:t>
            </a:fld>
            <a:endParaRPr lang="hu-HU"/>
          </a:p>
        </p:txBody>
      </p:sp>
    </p:spTree>
    <p:extLst>
      <p:ext uri="{BB962C8B-B14F-4D97-AF65-F5344CB8AC3E}">
        <p14:creationId xmlns:p14="http://schemas.microsoft.com/office/powerpoint/2010/main" val="1805568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Kép hely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p:cNvSpPr>
            <a:spLocks noGrp="1"/>
          </p:cNvSpPr>
          <p:nvPr>
            <p:ph type="dt" sz="half" idx="10"/>
          </p:nvPr>
        </p:nvSpPr>
        <p:spPr/>
        <p:txBody>
          <a:bodyPr/>
          <a:lstStyle/>
          <a:p>
            <a:fld id="{34099898-68B8-43E5-8389-801208556A93}" type="datetimeFigureOut">
              <a:rPr lang="hu-HU" smtClean="0"/>
              <a:t>2018.02.12.</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49E3B8B0-9ABD-491B-8225-5DDB347B7237}" type="slidenum">
              <a:rPr lang="hu-HU" smtClean="0"/>
              <a:t>‹#›</a:t>
            </a:fld>
            <a:endParaRPr lang="hu-HU"/>
          </a:p>
        </p:txBody>
      </p:sp>
    </p:spTree>
    <p:extLst>
      <p:ext uri="{BB962C8B-B14F-4D97-AF65-F5344CB8AC3E}">
        <p14:creationId xmlns:p14="http://schemas.microsoft.com/office/powerpoint/2010/main" val="620696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p>
        </p:txBody>
      </p:sp>
      <p:sp>
        <p:nvSpPr>
          <p:cNvPr id="3" name="Szöveg hely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099898-68B8-43E5-8389-801208556A93}" type="datetimeFigureOut">
              <a:rPr lang="hu-HU" smtClean="0"/>
              <a:t>2018.02.12.</a:t>
            </a:fld>
            <a:endParaRPr lang="hu-HU"/>
          </a:p>
        </p:txBody>
      </p:sp>
      <p:sp>
        <p:nvSpPr>
          <p:cNvPr id="5" name="Élőláb hely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E3B8B0-9ABD-491B-8225-5DDB347B7237}" type="slidenum">
              <a:rPr lang="hu-HU" smtClean="0"/>
              <a:t>‹#›</a:t>
            </a:fld>
            <a:endParaRPr lang="hu-HU"/>
          </a:p>
        </p:txBody>
      </p:sp>
    </p:spTree>
    <p:extLst>
      <p:ext uri="{BB962C8B-B14F-4D97-AF65-F5344CB8AC3E}">
        <p14:creationId xmlns:p14="http://schemas.microsoft.com/office/powerpoint/2010/main" val="22721973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nyk.bme.hu/tananyag/tananyagok/angol/english-for-economic-and-social-sciences-english-b2"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jpeg"/></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linguapress.com/grammar/points/demonstratives.htm" TargetMode="External"/><Relationship Id="rId1" Type="http://schemas.openxmlformats.org/officeDocument/2006/relationships/slideLayout" Target="../slideLayouts/slideLayout12.xml"/></Relationships>
</file>

<file path=ppt/slides/_rels/slide6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TextShape 1"/>
          <p:cNvSpPr txBox="1"/>
          <p:nvPr/>
        </p:nvSpPr>
        <p:spPr>
          <a:xfrm>
            <a:off x="2046295" y="1895061"/>
            <a:ext cx="8229024" cy="1587752"/>
          </a:xfrm>
          <a:prstGeom prst="rect">
            <a:avLst/>
          </a:prstGeom>
          <a:noFill/>
          <a:ln>
            <a:noFill/>
          </a:ln>
        </p:spPr>
        <p:txBody>
          <a:bodyPr lIns="0" tIns="0" rIns="0" bIns="0" anchor="ctr"/>
          <a:lstStyle/>
          <a:p>
            <a:pPr algn="ctr">
              <a:defRPr/>
            </a:pPr>
            <a:r>
              <a:rPr lang="en-GB" sz="4400" b="1" spc="-1" dirty="0">
                <a:latin typeface="Arial" panose="020B0604020202020204" pitchFamily="34" charset="0"/>
                <a:cs typeface="Arial" panose="020B0604020202020204" pitchFamily="34" charset="0"/>
              </a:rPr>
              <a:t>How texts hang together: Cohesion in academic writing</a:t>
            </a:r>
            <a:endParaRPr sz="4400" b="1" dirty="0">
              <a:latin typeface="Arial" panose="020B0604020202020204" pitchFamily="34" charset="0"/>
              <a:cs typeface="Arial" panose="020B0604020202020204" pitchFamily="34" charset="0"/>
            </a:endParaRPr>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pic>
        <p:nvPicPr>
          <p:cNvPr id="5" name="Kép 4"/>
          <p:cNvPicPr>
            <a:picLocks noChangeAspect="1"/>
          </p:cNvPicPr>
          <p:nvPr/>
        </p:nvPicPr>
        <p:blipFill>
          <a:blip r:embed="rId3"/>
          <a:stretch>
            <a:fillRect/>
          </a:stretch>
        </p:blipFill>
        <p:spPr>
          <a:xfrm>
            <a:off x="4545270" y="3721352"/>
            <a:ext cx="3231075" cy="1417662"/>
          </a:xfrm>
          <a:prstGeom prst="rect">
            <a:avLst/>
          </a:prstGeom>
        </p:spPr>
      </p:pic>
      <p:sp>
        <p:nvSpPr>
          <p:cNvPr id="2" name="Téglalap 1"/>
          <p:cNvSpPr/>
          <p:nvPr/>
        </p:nvSpPr>
        <p:spPr>
          <a:xfrm>
            <a:off x="4842216" y="5192887"/>
            <a:ext cx="2637182" cy="369332"/>
          </a:xfrm>
          <a:prstGeom prst="rect">
            <a:avLst/>
          </a:prstGeom>
        </p:spPr>
        <p:txBody>
          <a:bodyPr wrap="square">
            <a:spAutoFit/>
          </a:bodyPr>
          <a:lstStyle/>
          <a:p>
            <a:pPr algn="ctr"/>
            <a:r>
              <a:rPr lang="hu-HU" altLang="hu-HU" dirty="0">
                <a:solidFill>
                  <a:prstClr val="black"/>
                </a:solidFill>
                <a:latin typeface="Arial"/>
              </a:rPr>
              <a:t>13 </a:t>
            </a:r>
            <a:r>
              <a:rPr lang="hu-HU" altLang="hu-HU" dirty="0" err="1">
                <a:solidFill>
                  <a:prstClr val="black"/>
                </a:solidFill>
                <a:latin typeface="Arial"/>
              </a:rPr>
              <a:t>February</a:t>
            </a:r>
            <a:r>
              <a:rPr lang="hu-HU" altLang="hu-HU" dirty="0">
                <a:solidFill>
                  <a:prstClr val="black"/>
                </a:solidFill>
                <a:latin typeface="Arial"/>
              </a:rPr>
              <a:t> 2018</a:t>
            </a:r>
            <a:endParaRPr lang="hu-HU" dirty="0"/>
          </a:p>
        </p:txBody>
      </p:sp>
    </p:spTree>
    <p:extLst>
      <p:ext uri="{BB962C8B-B14F-4D97-AF65-F5344CB8AC3E}">
        <p14:creationId xmlns:p14="http://schemas.microsoft.com/office/powerpoint/2010/main" val="93829905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extShape 1"/>
          <p:cNvSpPr txBox="1"/>
          <p:nvPr/>
        </p:nvSpPr>
        <p:spPr>
          <a:xfrm>
            <a:off x="1980049" y="577555"/>
            <a:ext cx="8230464" cy="1144921"/>
          </a:xfrm>
          <a:prstGeom prst="rect">
            <a:avLst/>
          </a:prstGeom>
          <a:noFill/>
          <a:ln>
            <a:noFill/>
          </a:ln>
        </p:spPr>
        <p:txBody>
          <a:bodyPr lIns="0" tIns="0" rIns="0" bIns="0" anchor="ctr"/>
          <a:lstStyle/>
          <a:p>
            <a:pPr algn="ctr">
              <a:defRPr/>
            </a:pPr>
            <a:r>
              <a:rPr lang="hu-HU" sz="4400" spc="-1" dirty="0">
                <a:latin typeface="Arial"/>
              </a:rPr>
              <a:t>2. </a:t>
            </a:r>
            <a:r>
              <a:rPr lang="en-US" sz="4400" spc="-1" dirty="0">
                <a:latin typeface="Arial"/>
              </a:rPr>
              <a:t>Types of cohesion in a text</a:t>
            </a:r>
            <a:endParaRPr lang="en-US" sz="4400" dirty="0"/>
          </a:p>
          <a:p>
            <a:pPr algn="ctr">
              <a:defRPr/>
            </a:pPr>
            <a:endParaRPr sz="4400" dirty="0"/>
          </a:p>
        </p:txBody>
      </p:sp>
      <p:sp>
        <p:nvSpPr>
          <p:cNvPr id="47" name="TextShape 2"/>
          <p:cNvSpPr txBox="1"/>
          <p:nvPr/>
        </p:nvSpPr>
        <p:spPr>
          <a:xfrm>
            <a:off x="1980049" y="2200677"/>
            <a:ext cx="8230464" cy="3977698"/>
          </a:xfrm>
          <a:prstGeom prst="rect">
            <a:avLst/>
          </a:prstGeom>
          <a:noFill/>
          <a:ln>
            <a:noFill/>
          </a:ln>
        </p:spPr>
        <p:txBody>
          <a:bodyPr lIns="0" tIns="0" rIns="0" bIns="0"/>
          <a:lstStyle/>
          <a:p>
            <a:pPr marL="391910" indent="-293933" algn="just">
              <a:buClr>
                <a:srgbClr val="FFFFFF"/>
              </a:buClr>
              <a:buSzPct val="45000"/>
              <a:buFont typeface="StarSymbol"/>
              <a:buChar char=""/>
              <a:defRPr/>
            </a:pPr>
            <a:r>
              <a:rPr lang="en-GB" sz="2903" spc="-1" dirty="0">
                <a:latin typeface="Arial"/>
              </a:rPr>
              <a:t>Marty and Pat, two college students, arrived at 7.00 a.m. Monday morning for their first day as part-time employees at the local chain restaurant</a:t>
            </a:r>
            <a:r>
              <a:rPr lang="hu-HU" sz="2903" spc="-1" dirty="0">
                <a:latin typeface="Arial"/>
              </a:rPr>
              <a:t> </a:t>
            </a:r>
            <a:r>
              <a:rPr lang="en-GB" sz="2903" spc="-1" dirty="0">
                <a:latin typeface="Arial"/>
              </a:rPr>
              <a:t>(…) They were immediately met by Chris, the supervisor who interviewed them. Chris informed them that they must purchase company aprons for the job and that the cost ($8) would be deducted from their first </a:t>
            </a:r>
            <a:r>
              <a:rPr lang="en-GB" sz="2903" spc="-1" dirty="0" err="1">
                <a:latin typeface="Arial"/>
              </a:rPr>
              <a:t>paycheck</a:t>
            </a:r>
            <a:r>
              <a:rPr lang="en-GB" sz="2903" spc="-1" dirty="0">
                <a:latin typeface="Arial"/>
              </a:rPr>
              <a:t>. They received a brief</a:t>
            </a:r>
            <a:r>
              <a:rPr lang="hu-HU" sz="2903" spc="-1" dirty="0">
                <a:latin typeface="Arial"/>
              </a:rPr>
              <a:t> </a:t>
            </a:r>
            <a:r>
              <a:rPr lang="en-GB" sz="2903" spc="-1" dirty="0">
                <a:latin typeface="Arial"/>
              </a:rPr>
              <a:t>...</a:t>
            </a:r>
            <a:endParaRPr sz="1633" dirty="0"/>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237990933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extShape 1"/>
          <p:cNvSpPr txBox="1"/>
          <p:nvPr/>
        </p:nvSpPr>
        <p:spPr>
          <a:xfrm>
            <a:off x="1980049" y="609970"/>
            <a:ext cx="8230464" cy="1144921"/>
          </a:xfrm>
          <a:prstGeom prst="rect">
            <a:avLst/>
          </a:prstGeom>
          <a:noFill/>
          <a:ln>
            <a:noFill/>
          </a:ln>
        </p:spPr>
        <p:txBody>
          <a:bodyPr lIns="0" tIns="0" rIns="0" bIns="0" anchor="ctr"/>
          <a:lstStyle/>
          <a:p>
            <a:pPr algn="ctr">
              <a:defRPr/>
            </a:pPr>
            <a:r>
              <a:rPr lang="hu-HU" sz="4400" spc="-1" dirty="0">
                <a:latin typeface="Arial"/>
              </a:rPr>
              <a:t>2. </a:t>
            </a:r>
            <a:r>
              <a:rPr lang="en-US" sz="4400" spc="-1" dirty="0">
                <a:latin typeface="Arial"/>
              </a:rPr>
              <a:t>Types of cohesion in a text</a:t>
            </a:r>
            <a:endParaRPr lang="en-US" sz="4400" dirty="0"/>
          </a:p>
          <a:p>
            <a:pPr algn="ctr">
              <a:defRPr/>
            </a:pPr>
            <a:endParaRPr sz="4400" dirty="0"/>
          </a:p>
        </p:txBody>
      </p:sp>
      <p:sp>
        <p:nvSpPr>
          <p:cNvPr id="61" name="TextShape 2"/>
          <p:cNvSpPr txBox="1"/>
          <p:nvPr/>
        </p:nvSpPr>
        <p:spPr>
          <a:xfrm>
            <a:off x="1980049" y="2134416"/>
            <a:ext cx="8230464" cy="3977698"/>
          </a:xfrm>
          <a:prstGeom prst="rect">
            <a:avLst/>
          </a:prstGeom>
          <a:noFill/>
          <a:ln>
            <a:noFill/>
          </a:ln>
        </p:spPr>
        <p:txBody>
          <a:bodyPr lIns="0" tIns="0" rIns="0" bIns="0"/>
          <a:lstStyle/>
          <a:p>
            <a:pPr marL="391910" indent="-293933" algn="just">
              <a:buClr>
                <a:srgbClr val="FFFFFF"/>
              </a:buClr>
              <a:buSzPct val="45000"/>
              <a:buFont typeface="StarSymbol"/>
              <a:buChar char=""/>
              <a:defRPr/>
            </a:pPr>
            <a:r>
              <a:rPr lang="en-GB" sz="2903" spc="-1" dirty="0">
                <a:solidFill>
                  <a:srgbClr val="FF0000"/>
                </a:solidFill>
                <a:latin typeface="Arial"/>
              </a:rPr>
              <a:t>Marty and Pat, two college students</a:t>
            </a:r>
            <a:r>
              <a:rPr lang="en-GB" sz="2903" spc="-1" dirty="0">
                <a:latin typeface="Arial"/>
              </a:rPr>
              <a:t>, arrived at 7.00 a.m. Monday morning for </a:t>
            </a:r>
            <a:r>
              <a:rPr lang="en-GB" sz="2903" spc="-1" dirty="0">
                <a:solidFill>
                  <a:srgbClr val="FF0000"/>
                </a:solidFill>
                <a:latin typeface="Arial"/>
              </a:rPr>
              <a:t>their</a:t>
            </a:r>
            <a:r>
              <a:rPr lang="en-GB" sz="2903" spc="-1" dirty="0">
                <a:latin typeface="Arial"/>
              </a:rPr>
              <a:t> first day as part-time employees at the local chain restaurant</a:t>
            </a:r>
            <a:r>
              <a:rPr lang="hu-HU" sz="2903" spc="-1" dirty="0">
                <a:latin typeface="Arial"/>
              </a:rPr>
              <a:t> (</a:t>
            </a:r>
            <a:r>
              <a:rPr lang="en-GB" sz="2903" spc="-1" dirty="0">
                <a:latin typeface="Arial"/>
              </a:rPr>
              <a:t>...</a:t>
            </a:r>
            <a:r>
              <a:rPr lang="hu-HU" sz="2903" spc="-1" dirty="0">
                <a:latin typeface="Arial"/>
              </a:rPr>
              <a:t>) </a:t>
            </a:r>
            <a:r>
              <a:rPr lang="en-GB" sz="2903" spc="-1" dirty="0">
                <a:solidFill>
                  <a:srgbClr val="FF0000"/>
                </a:solidFill>
                <a:latin typeface="Arial"/>
              </a:rPr>
              <a:t>They</a:t>
            </a:r>
            <a:r>
              <a:rPr lang="en-GB" sz="2903" spc="-1" dirty="0">
                <a:latin typeface="Arial"/>
              </a:rPr>
              <a:t> were immediately met by Chris, the supervisor who interviewed </a:t>
            </a:r>
            <a:r>
              <a:rPr lang="en-GB" sz="2903" spc="-1" dirty="0">
                <a:solidFill>
                  <a:srgbClr val="FF0000"/>
                </a:solidFill>
                <a:latin typeface="Arial"/>
              </a:rPr>
              <a:t>them</a:t>
            </a:r>
            <a:r>
              <a:rPr lang="en-GB" sz="2903" spc="-1" dirty="0">
                <a:solidFill>
                  <a:srgbClr val="800000"/>
                </a:solidFill>
                <a:latin typeface="Arial"/>
              </a:rPr>
              <a:t>.</a:t>
            </a:r>
            <a:r>
              <a:rPr lang="en-GB" sz="2903" spc="-1" dirty="0">
                <a:latin typeface="Arial"/>
              </a:rPr>
              <a:t> Chris informed </a:t>
            </a:r>
            <a:r>
              <a:rPr lang="en-GB" sz="2903" spc="-1" dirty="0">
                <a:solidFill>
                  <a:srgbClr val="FF0000"/>
                </a:solidFill>
                <a:latin typeface="Arial"/>
              </a:rPr>
              <a:t>them</a:t>
            </a:r>
            <a:r>
              <a:rPr lang="en-GB" sz="2903" spc="-1" dirty="0">
                <a:latin typeface="Arial"/>
              </a:rPr>
              <a:t> that </a:t>
            </a:r>
            <a:r>
              <a:rPr lang="en-GB" sz="2903" spc="-1" dirty="0">
                <a:solidFill>
                  <a:srgbClr val="FF0000"/>
                </a:solidFill>
                <a:latin typeface="Arial"/>
              </a:rPr>
              <a:t>they</a:t>
            </a:r>
            <a:r>
              <a:rPr lang="en-GB" sz="2903" spc="-1" dirty="0">
                <a:latin typeface="Arial"/>
              </a:rPr>
              <a:t> must purchase company aprons for the job and that the cost ($8) would be deducted from </a:t>
            </a:r>
            <a:r>
              <a:rPr lang="en-GB" sz="2903" spc="-1" dirty="0">
                <a:solidFill>
                  <a:srgbClr val="FF0000"/>
                </a:solidFill>
                <a:latin typeface="Arial"/>
              </a:rPr>
              <a:t>their</a:t>
            </a:r>
            <a:r>
              <a:rPr lang="en-GB" sz="2903" spc="-1" dirty="0">
                <a:latin typeface="Arial"/>
              </a:rPr>
              <a:t> first </a:t>
            </a:r>
            <a:r>
              <a:rPr lang="en-GB" sz="2903" spc="-1" dirty="0" err="1">
                <a:latin typeface="Arial"/>
              </a:rPr>
              <a:t>paycheck</a:t>
            </a:r>
            <a:r>
              <a:rPr lang="en-GB" sz="2903" spc="-1" dirty="0">
                <a:latin typeface="Arial"/>
              </a:rPr>
              <a:t>. </a:t>
            </a:r>
            <a:r>
              <a:rPr lang="en-GB" sz="2903" spc="-1" dirty="0">
                <a:solidFill>
                  <a:srgbClr val="FF0000"/>
                </a:solidFill>
                <a:latin typeface="Arial"/>
              </a:rPr>
              <a:t>They</a:t>
            </a:r>
            <a:r>
              <a:rPr lang="en-GB" sz="2903" spc="-1" dirty="0">
                <a:latin typeface="Arial"/>
              </a:rPr>
              <a:t> received a brief</a:t>
            </a:r>
            <a:r>
              <a:rPr lang="hu-HU" sz="2903" spc="-1" dirty="0">
                <a:latin typeface="Arial"/>
              </a:rPr>
              <a:t> </a:t>
            </a:r>
            <a:r>
              <a:rPr lang="en-GB" sz="2903" spc="-1" dirty="0">
                <a:latin typeface="Arial"/>
              </a:rPr>
              <a:t>...</a:t>
            </a:r>
            <a:endParaRPr sz="1633" dirty="0"/>
          </a:p>
        </p:txBody>
      </p:sp>
      <p:pic>
        <p:nvPicPr>
          <p:cNvPr id="4" name="Kép 3"/>
          <p:cNvPicPr>
            <a:picLocks noChangeAspect="1"/>
          </p:cNvPicPr>
          <p:nvPr/>
        </p:nvPicPr>
        <p:blipFill>
          <a:blip r:embed="rId2"/>
          <a:stretch>
            <a:fillRect/>
          </a:stretch>
        </p:blipFill>
        <p:spPr>
          <a:xfrm>
            <a:off x="10829199" y="27320"/>
            <a:ext cx="1362801" cy="1155111"/>
          </a:xfrm>
          <a:prstGeom prst="rect">
            <a:avLst/>
          </a:prstGeom>
        </p:spPr>
      </p:pic>
    </p:spTree>
    <p:extLst>
      <p:ext uri="{BB962C8B-B14F-4D97-AF65-F5344CB8AC3E}">
        <p14:creationId xmlns:p14="http://schemas.microsoft.com/office/powerpoint/2010/main" val="292645693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extShape 1"/>
          <p:cNvSpPr txBox="1"/>
          <p:nvPr/>
        </p:nvSpPr>
        <p:spPr>
          <a:xfrm>
            <a:off x="1980049" y="502461"/>
            <a:ext cx="8230464" cy="1144921"/>
          </a:xfrm>
          <a:prstGeom prst="rect">
            <a:avLst/>
          </a:prstGeom>
          <a:noFill/>
          <a:ln>
            <a:noFill/>
          </a:ln>
        </p:spPr>
        <p:txBody>
          <a:bodyPr lIns="0" tIns="0" rIns="0" bIns="0" anchor="ctr"/>
          <a:lstStyle/>
          <a:p>
            <a:pPr algn="ctr">
              <a:defRPr/>
            </a:pPr>
            <a:r>
              <a:rPr lang="hu-HU" sz="4400" spc="-1" dirty="0">
                <a:latin typeface="Arial"/>
              </a:rPr>
              <a:t>2. </a:t>
            </a:r>
            <a:r>
              <a:rPr lang="en-US" sz="4400" spc="-1" dirty="0">
                <a:latin typeface="Arial"/>
              </a:rPr>
              <a:t>Types of cohesion in a text</a:t>
            </a:r>
            <a:endParaRPr lang="en-US" sz="4400" dirty="0"/>
          </a:p>
          <a:p>
            <a:pPr algn="ctr">
              <a:defRPr/>
            </a:pPr>
            <a:endParaRPr sz="4400" dirty="0"/>
          </a:p>
        </p:txBody>
      </p:sp>
      <p:sp>
        <p:nvSpPr>
          <p:cNvPr id="61" name="TextShape 2"/>
          <p:cNvSpPr txBox="1"/>
          <p:nvPr/>
        </p:nvSpPr>
        <p:spPr>
          <a:xfrm>
            <a:off x="1980049" y="1991730"/>
            <a:ext cx="8230464" cy="3977698"/>
          </a:xfrm>
          <a:prstGeom prst="rect">
            <a:avLst/>
          </a:prstGeom>
          <a:noFill/>
          <a:ln>
            <a:noFill/>
          </a:ln>
        </p:spPr>
        <p:txBody>
          <a:bodyPr lIns="0" tIns="0" rIns="0" bIns="0"/>
          <a:lstStyle/>
          <a:p>
            <a:pPr marL="391910" indent="-293933">
              <a:buClr>
                <a:srgbClr val="FFFFFF"/>
              </a:buClr>
              <a:buSzPct val="45000"/>
              <a:buFont typeface="StarSymbol"/>
              <a:buChar char=""/>
              <a:defRPr/>
            </a:pPr>
            <a:r>
              <a:rPr lang="en-GB" sz="2903" spc="-1" dirty="0">
                <a:latin typeface="Arial"/>
              </a:rPr>
              <a:t>Marty and Pat, two college students, </a:t>
            </a:r>
            <a:r>
              <a:rPr lang="en-GB" sz="2903" spc="-1" dirty="0">
                <a:solidFill>
                  <a:schemeClr val="bg1"/>
                </a:solidFill>
                <a:latin typeface="Arial"/>
              </a:rPr>
              <a:t>arrived at 7.00 a.m. Monday morning for</a:t>
            </a:r>
            <a:r>
              <a:rPr lang="en-GB" sz="2903" spc="-1" dirty="0">
                <a:latin typeface="Arial"/>
              </a:rPr>
              <a:t> their </a:t>
            </a:r>
            <a:r>
              <a:rPr lang="en-GB" sz="2903" spc="-1" dirty="0">
                <a:solidFill>
                  <a:schemeClr val="bg1"/>
                </a:solidFill>
                <a:latin typeface="Arial"/>
              </a:rPr>
              <a:t>first day as part-time employees at the local chain restaurant...</a:t>
            </a:r>
            <a:r>
              <a:rPr lang="en-GB" sz="2903" spc="-1" dirty="0">
                <a:latin typeface="Arial"/>
              </a:rPr>
              <a:t>They </a:t>
            </a:r>
            <a:r>
              <a:rPr lang="en-GB" sz="2903" spc="-1" dirty="0">
                <a:solidFill>
                  <a:schemeClr val="bg1"/>
                </a:solidFill>
                <a:latin typeface="Arial"/>
              </a:rPr>
              <a:t>were immediately met by Chris, the supervisor who interviewed </a:t>
            </a:r>
            <a:r>
              <a:rPr lang="en-GB" sz="2903" spc="-1" dirty="0">
                <a:latin typeface="Arial"/>
              </a:rPr>
              <a:t>them. </a:t>
            </a:r>
            <a:r>
              <a:rPr lang="en-GB" sz="2903" spc="-1" dirty="0">
                <a:solidFill>
                  <a:schemeClr val="bg1"/>
                </a:solidFill>
                <a:latin typeface="Arial"/>
              </a:rPr>
              <a:t>Chris informed </a:t>
            </a:r>
            <a:r>
              <a:rPr lang="en-GB" sz="2903" spc="-1" dirty="0">
                <a:latin typeface="Arial"/>
              </a:rPr>
              <a:t>them </a:t>
            </a:r>
            <a:r>
              <a:rPr lang="en-GB" sz="2903" spc="-1" dirty="0">
                <a:solidFill>
                  <a:schemeClr val="bg1"/>
                </a:solidFill>
                <a:latin typeface="Arial"/>
              </a:rPr>
              <a:t>that</a:t>
            </a:r>
            <a:r>
              <a:rPr lang="en-GB" sz="2903" spc="-1" dirty="0">
                <a:latin typeface="Arial"/>
              </a:rPr>
              <a:t> they </a:t>
            </a:r>
            <a:r>
              <a:rPr lang="en-GB" sz="2903" spc="-1" dirty="0">
                <a:solidFill>
                  <a:schemeClr val="bg1"/>
                </a:solidFill>
                <a:latin typeface="Arial"/>
              </a:rPr>
              <a:t>must purchase company </a:t>
            </a:r>
            <a:r>
              <a:rPr lang="en-GB" sz="2903" u="sng" spc="-1" dirty="0">
                <a:solidFill>
                  <a:schemeClr val="bg1"/>
                </a:solidFill>
                <a:latin typeface="Arial"/>
              </a:rPr>
              <a:t>aprons</a:t>
            </a:r>
            <a:r>
              <a:rPr lang="en-GB" sz="2903" spc="-1" dirty="0">
                <a:solidFill>
                  <a:schemeClr val="bg1"/>
                </a:solidFill>
                <a:latin typeface="Arial"/>
              </a:rPr>
              <a:t> for the job and that </a:t>
            </a:r>
            <a:r>
              <a:rPr lang="en-GB" sz="2903" u="sng" spc="-1" dirty="0">
                <a:solidFill>
                  <a:schemeClr val="bg1"/>
                </a:solidFill>
                <a:latin typeface="Arial"/>
              </a:rPr>
              <a:t>the cost </a:t>
            </a:r>
            <a:r>
              <a:rPr lang="en-GB" sz="2903" spc="-1" dirty="0">
                <a:solidFill>
                  <a:schemeClr val="bg1"/>
                </a:solidFill>
                <a:latin typeface="Arial"/>
              </a:rPr>
              <a:t>($8) would be deducted from </a:t>
            </a:r>
            <a:r>
              <a:rPr lang="en-GB" sz="2903" spc="-1" dirty="0">
                <a:latin typeface="Arial"/>
              </a:rPr>
              <a:t>their </a:t>
            </a:r>
            <a:r>
              <a:rPr lang="en-GB" sz="2903" spc="-1" dirty="0">
                <a:solidFill>
                  <a:schemeClr val="bg1"/>
                </a:solidFill>
                <a:latin typeface="Arial"/>
              </a:rPr>
              <a:t>first </a:t>
            </a:r>
            <a:r>
              <a:rPr lang="en-GB" sz="2903" spc="-1" dirty="0" err="1">
                <a:solidFill>
                  <a:schemeClr val="bg1"/>
                </a:solidFill>
                <a:latin typeface="Arial"/>
              </a:rPr>
              <a:t>paycheck</a:t>
            </a:r>
            <a:r>
              <a:rPr lang="en-GB" sz="2903" spc="-1" dirty="0">
                <a:solidFill>
                  <a:schemeClr val="bg1"/>
                </a:solidFill>
                <a:latin typeface="Arial"/>
              </a:rPr>
              <a:t>. </a:t>
            </a:r>
            <a:r>
              <a:rPr lang="en-GB" sz="2903" spc="-1" dirty="0">
                <a:latin typeface="Arial"/>
              </a:rPr>
              <a:t>They </a:t>
            </a:r>
            <a:r>
              <a:rPr lang="en-GB" sz="2903" spc="-1" dirty="0">
                <a:solidFill>
                  <a:schemeClr val="bg1"/>
                </a:solidFill>
                <a:latin typeface="Arial"/>
              </a:rPr>
              <a:t>received a brief...</a:t>
            </a:r>
            <a:endParaRPr sz="1633" dirty="0">
              <a:solidFill>
                <a:schemeClr val="bg1"/>
              </a:solidFill>
            </a:endParaRPr>
          </a:p>
        </p:txBody>
      </p:sp>
      <p:cxnSp>
        <p:nvCxnSpPr>
          <p:cNvPr id="10" name="Egyenes összekötő nyíllal 9"/>
          <p:cNvCxnSpPr>
            <a:cxnSpLocks/>
          </p:cNvCxnSpPr>
          <p:nvPr/>
        </p:nvCxnSpPr>
        <p:spPr>
          <a:xfrm>
            <a:off x="3750365" y="2377725"/>
            <a:ext cx="3520800" cy="2282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Egyenes összekötő nyíllal 13"/>
          <p:cNvCxnSpPr/>
          <p:nvPr/>
        </p:nvCxnSpPr>
        <p:spPr>
          <a:xfrm flipH="1">
            <a:off x="4626327" y="2703521"/>
            <a:ext cx="2743488" cy="5213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Egyenes összekötő nyíllal 15"/>
          <p:cNvCxnSpPr/>
          <p:nvPr/>
        </p:nvCxnSpPr>
        <p:spPr>
          <a:xfrm>
            <a:off x="5246298" y="3498994"/>
            <a:ext cx="3135209" cy="3600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Egyenes összekötő nyíllal 17"/>
          <p:cNvCxnSpPr>
            <a:cxnSpLocks/>
          </p:cNvCxnSpPr>
          <p:nvPr/>
        </p:nvCxnSpPr>
        <p:spPr>
          <a:xfrm flipH="1">
            <a:off x="5768366" y="3952271"/>
            <a:ext cx="2728367" cy="26017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Egyenes összekötő nyíllal 19"/>
          <p:cNvCxnSpPr/>
          <p:nvPr/>
        </p:nvCxnSpPr>
        <p:spPr>
          <a:xfrm>
            <a:off x="5768366" y="4495597"/>
            <a:ext cx="65382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Egyenes összekötő nyíllal 21"/>
          <p:cNvCxnSpPr/>
          <p:nvPr/>
        </p:nvCxnSpPr>
        <p:spPr>
          <a:xfrm>
            <a:off x="7271165" y="4507675"/>
            <a:ext cx="197300" cy="65382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Egyenes összekötő nyíllal 23"/>
          <p:cNvCxnSpPr/>
          <p:nvPr/>
        </p:nvCxnSpPr>
        <p:spPr>
          <a:xfrm flipH="1">
            <a:off x="5098696" y="5370335"/>
            <a:ext cx="1993169" cy="4579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13" name="Kép 12"/>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2400955721"/>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Shape 1"/>
          <p:cNvSpPr txBox="1"/>
          <p:nvPr/>
        </p:nvSpPr>
        <p:spPr>
          <a:xfrm>
            <a:off x="1980049" y="273629"/>
            <a:ext cx="8230464" cy="1144921"/>
          </a:xfrm>
          <a:prstGeom prst="rect">
            <a:avLst/>
          </a:prstGeom>
          <a:noFill/>
          <a:ln>
            <a:noFill/>
          </a:ln>
        </p:spPr>
        <p:txBody>
          <a:bodyPr lIns="0" tIns="0" rIns="0" bIns="0" anchor="ctr"/>
          <a:lstStyle/>
          <a:p>
            <a:pPr marL="195955" indent="-195955" algn="ctr">
              <a:buClr>
                <a:srgbClr val="FFFFFF"/>
              </a:buClr>
              <a:buSzPct val="45000"/>
              <a:buFont typeface="StarSymbol"/>
              <a:buChar char=""/>
              <a:defRPr/>
            </a:pPr>
            <a:r>
              <a:rPr lang="hu-HU" sz="4400" spc="-1" dirty="0">
                <a:latin typeface="Arial"/>
              </a:rPr>
              <a:t>2. </a:t>
            </a:r>
            <a:r>
              <a:rPr lang="en-GB" sz="4400" spc="-1" dirty="0">
                <a:latin typeface="Arial"/>
              </a:rPr>
              <a:t>Types of cohesion in </a:t>
            </a:r>
            <a:r>
              <a:rPr lang="hu-HU" sz="4400" spc="-1" dirty="0">
                <a:latin typeface="Arial"/>
              </a:rPr>
              <a:t>a</a:t>
            </a:r>
            <a:r>
              <a:rPr lang="en-GB" sz="4400" spc="-1" dirty="0">
                <a:latin typeface="Arial"/>
              </a:rPr>
              <a:t> text</a:t>
            </a:r>
            <a:endParaRPr sz="4400" dirty="0"/>
          </a:p>
        </p:txBody>
      </p:sp>
      <p:sp>
        <p:nvSpPr>
          <p:cNvPr id="63" name="TextShape 2"/>
          <p:cNvSpPr txBox="1"/>
          <p:nvPr/>
        </p:nvSpPr>
        <p:spPr>
          <a:xfrm>
            <a:off x="1980049" y="1967411"/>
            <a:ext cx="8229627" cy="3977484"/>
          </a:xfrm>
          <a:prstGeom prst="rect">
            <a:avLst/>
          </a:prstGeom>
          <a:noFill/>
          <a:ln>
            <a:noFill/>
          </a:ln>
        </p:spPr>
        <p:txBody>
          <a:bodyPr lIns="0" tIns="0" rIns="0" bIns="0"/>
          <a:lstStyle/>
          <a:p>
            <a:pPr marL="612327" indent="-514350">
              <a:buClr>
                <a:srgbClr val="FFFFFF"/>
              </a:buClr>
              <a:buSzPct val="45000"/>
              <a:buFont typeface="+mj-lt"/>
              <a:buAutoNum type="arabicPeriod"/>
              <a:defRPr/>
            </a:pPr>
            <a:r>
              <a:rPr lang="en-GB" sz="2800" spc="-1" dirty="0">
                <a:latin typeface="Arial" panose="020B0604020202020204" pitchFamily="34" charset="0"/>
                <a:cs typeface="Arial" panose="020B0604020202020204" pitchFamily="34" charset="0"/>
              </a:rPr>
              <a:t>Reference w</a:t>
            </a:r>
            <a:r>
              <a:rPr lang="hu-HU" sz="2800" spc="-1" dirty="0" err="1">
                <a:latin typeface="Arial" panose="020B0604020202020204" pitchFamily="34" charset="0"/>
                <a:cs typeface="Arial" panose="020B0604020202020204" pitchFamily="34" charset="0"/>
              </a:rPr>
              <a:t>ords</a:t>
            </a:r>
            <a:r>
              <a:rPr lang="en-GB" sz="2800" spc="-1" dirty="0">
                <a:latin typeface="Arial" panose="020B0604020202020204" pitchFamily="34" charset="0"/>
                <a:cs typeface="Arial" panose="020B0604020202020204" pitchFamily="34" charset="0"/>
              </a:rPr>
              <a:t>:</a:t>
            </a:r>
            <a:r>
              <a:rPr lang="hu-HU" sz="2800" spc="-1" dirty="0">
                <a:latin typeface="Arial" panose="020B0604020202020204" pitchFamily="34" charset="0"/>
                <a:cs typeface="Arial" panose="020B0604020202020204" pitchFamily="34" charset="0"/>
              </a:rPr>
              <a:t> </a:t>
            </a:r>
            <a:r>
              <a:rPr lang="en-GB" sz="2800" spc="-1" dirty="0">
                <a:solidFill>
                  <a:srgbClr val="FF0000"/>
                </a:solidFill>
                <a:latin typeface="Arial" panose="020B0604020202020204" pitchFamily="34" charset="0"/>
                <a:cs typeface="Arial" panose="020B0604020202020204" pitchFamily="34" charset="0"/>
              </a:rPr>
              <a:t>they, their, them</a:t>
            </a:r>
            <a:endParaRPr sz="2800" dirty="0">
              <a:latin typeface="Arial" panose="020B0604020202020204" pitchFamily="34" charset="0"/>
              <a:cs typeface="Arial" panose="020B0604020202020204" pitchFamily="34" charset="0"/>
            </a:endParaRPr>
          </a:p>
        </p:txBody>
      </p:sp>
      <p:pic>
        <p:nvPicPr>
          <p:cNvPr id="5" name="Kép 4"/>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47533527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extShape 1"/>
          <p:cNvSpPr txBox="1"/>
          <p:nvPr/>
        </p:nvSpPr>
        <p:spPr>
          <a:xfrm>
            <a:off x="1980049" y="582650"/>
            <a:ext cx="8230464" cy="1144921"/>
          </a:xfrm>
          <a:prstGeom prst="rect">
            <a:avLst/>
          </a:prstGeom>
          <a:noFill/>
          <a:ln>
            <a:noFill/>
          </a:ln>
        </p:spPr>
        <p:txBody>
          <a:bodyPr lIns="0" tIns="0" rIns="0" bIns="0" anchor="ctr"/>
          <a:lstStyle/>
          <a:p>
            <a:pPr algn="ctr">
              <a:defRPr/>
            </a:pPr>
            <a:r>
              <a:rPr lang="hu-HU" sz="4400" spc="-1" dirty="0">
                <a:latin typeface="Arial"/>
              </a:rPr>
              <a:t>2. </a:t>
            </a:r>
            <a:r>
              <a:rPr lang="en-US" sz="4400" spc="-1" dirty="0">
                <a:latin typeface="Arial"/>
              </a:rPr>
              <a:t>Types of cohesion in a text</a:t>
            </a:r>
            <a:endParaRPr lang="en-US" sz="4400" dirty="0"/>
          </a:p>
          <a:p>
            <a:pPr algn="ctr">
              <a:defRPr/>
            </a:pPr>
            <a:endParaRPr sz="4400" dirty="0"/>
          </a:p>
        </p:txBody>
      </p:sp>
      <p:sp>
        <p:nvSpPr>
          <p:cNvPr id="61" name="TextShape 2"/>
          <p:cNvSpPr txBox="1"/>
          <p:nvPr/>
        </p:nvSpPr>
        <p:spPr>
          <a:xfrm>
            <a:off x="1980049" y="2160920"/>
            <a:ext cx="8230464" cy="3977698"/>
          </a:xfrm>
          <a:prstGeom prst="rect">
            <a:avLst/>
          </a:prstGeom>
          <a:noFill/>
          <a:ln>
            <a:noFill/>
          </a:ln>
        </p:spPr>
        <p:txBody>
          <a:bodyPr lIns="0" tIns="0" rIns="0" bIns="0"/>
          <a:lstStyle/>
          <a:p>
            <a:pPr marL="391910" indent="-293933" algn="just">
              <a:buClr>
                <a:srgbClr val="FFFFFF"/>
              </a:buClr>
              <a:buSzPct val="45000"/>
              <a:buFont typeface="StarSymbol"/>
              <a:buChar char=""/>
              <a:defRPr/>
            </a:pPr>
            <a:r>
              <a:rPr lang="en-GB" sz="2903" spc="-1" dirty="0">
                <a:latin typeface="Arial"/>
              </a:rPr>
              <a:t>Marty and Pat, two college students, arrived at 7.00 a.m. Monday morning for their </a:t>
            </a:r>
            <a:r>
              <a:rPr lang="en-GB" sz="2903" spc="-1" dirty="0">
                <a:solidFill>
                  <a:srgbClr val="00CC33"/>
                </a:solidFill>
                <a:latin typeface="Arial"/>
              </a:rPr>
              <a:t>first day as part-time employees</a:t>
            </a:r>
            <a:r>
              <a:rPr lang="en-GB" sz="2903" spc="-1" dirty="0">
                <a:latin typeface="Arial"/>
              </a:rPr>
              <a:t> at the local chain restaurant</a:t>
            </a:r>
            <a:r>
              <a:rPr lang="hu-HU" sz="2903" spc="-1" dirty="0">
                <a:latin typeface="Arial"/>
              </a:rPr>
              <a:t> (</a:t>
            </a:r>
            <a:r>
              <a:rPr lang="en-GB" sz="2903" spc="-1" dirty="0">
                <a:latin typeface="Arial"/>
              </a:rPr>
              <a:t>...</a:t>
            </a:r>
            <a:r>
              <a:rPr lang="hu-HU" sz="2903" spc="-1" dirty="0">
                <a:latin typeface="Arial"/>
              </a:rPr>
              <a:t>) </a:t>
            </a:r>
            <a:r>
              <a:rPr lang="en-GB" sz="2903" spc="-1" dirty="0">
                <a:latin typeface="Arial"/>
              </a:rPr>
              <a:t>They were immediately met by Chris, the supervisor who interviewed them. Chris informed them that they must purchase company aprons for </a:t>
            </a:r>
            <a:r>
              <a:rPr lang="en-GB" sz="2903" spc="-1" dirty="0">
                <a:solidFill>
                  <a:srgbClr val="00CC33"/>
                </a:solidFill>
                <a:latin typeface="Arial"/>
              </a:rPr>
              <a:t>the job</a:t>
            </a:r>
            <a:r>
              <a:rPr lang="en-GB" sz="2903" spc="-1" dirty="0">
                <a:latin typeface="Arial"/>
              </a:rPr>
              <a:t> and that the cost ($8) would be deducted from their first </a:t>
            </a:r>
            <a:r>
              <a:rPr lang="en-GB" sz="2903" spc="-1" dirty="0" err="1">
                <a:latin typeface="Arial"/>
              </a:rPr>
              <a:t>paycheck</a:t>
            </a:r>
            <a:r>
              <a:rPr lang="en-GB" sz="2903" spc="-1" dirty="0">
                <a:latin typeface="Arial"/>
              </a:rPr>
              <a:t>. They received a brief</a:t>
            </a:r>
            <a:r>
              <a:rPr lang="hu-HU" sz="2903" spc="-1" dirty="0">
                <a:latin typeface="Arial"/>
              </a:rPr>
              <a:t> </a:t>
            </a:r>
            <a:r>
              <a:rPr lang="en-GB" sz="2903" spc="-1" dirty="0">
                <a:latin typeface="Arial"/>
              </a:rPr>
              <a:t>...</a:t>
            </a:r>
            <a:endParaRPr sz="1633" dirty="0"/>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2027109450"/>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Shape 1"/>
          <p:cNvSpPr txBox="1"/>
          <p:nvPr/>
        </p:nvSpPr>
        <p:spPr>
          <a:xfrm>
            <a:off x="1980049" y="273629"/>
            <a:ext cx="8230464" cy="1144921"/>
          </a:xfrm>
          <a:prstGeom prst="rect">
            <a:avLst/>
          </a:prstGeom>
          <a:noFill/>
          <a:ln>
            <a:noFill/>
          </a:ln>
        </p:spPr>
        <p:txBody>
          <a:bodyPr lIns="0" tIns="0" rIns="0" bIns="0" anchor="ctr"/>
          <a:lstStyle/>
          <a:p>
            <a:pPr marL="195955" indent="-195955" algn="ctr">
              <a:buClr>
                <a:srgbClr val="FFFFFF"/>
              </a:buClr>
              <a:buSzPct val="45000"/>
              <a:buFont typeface="StarSymbol"/>
              <a:buChar char=""/>
              <a:defRPr/>
            </a:pPr>
            <a:r>
              <a:rPr lang="hu-HU" sz="4400" spc="-1" dirty="0">
                <a:latin typeface="Arial"/>
              </a:rPr>
              <a:t>2. </a:t>
            </a:r>
            <a:r>
              <a:rPr lang="en-GB" sz="4400" spc="-1" dirty="0">
                <a:latin typeface="Arial"/>
              </a:rPr>
              <a:t>Types of cohesion in </a:t>
            </a:r>
            <a:r>
              <a:rPr lang="hu-HU" sz="4400" spc="-1" dirty="0">
                <a:latin typeface="Arial"/>
              </a:rPr>
              <a:t>a</a:t>
            </a:r>
            <a:r>
              <a:rPr lang="en-GB" sz="4400" spc="-1" dirty="0">
                <a:latin typeface="Arial"/>
              </a:rPr>
              <a:t> text</a:t>
            </a:r>
            <a:endParaRPr sz="4400" dirty="0"/>
          </a:p>
        </p:txBody>
      </p:sp>
      <p:sp>
        <p:nvSpPr>
          <p:cNvPr id="63" name="TextShape 2"/>
          <p:cNvSpPr txBox="1"/>
          <p:nvPr/>
        </p:nvSpPr>
        <p:spPr>
          <a:xfrm>
            <a:off x="1980049" y="1967411"/>
            <a:ext cx="8229627" cy="3977484"/>
          </a:xfrm>
          <a:prstGeom prst="rect">
            <a:avLst/>
          </a:prstGeom>
          <a:noFill/>
          <a:ln>
            <a:noFill/>
          </a:ln>
        </p:spPr>
        <p:txBody>
          <a:bodyPr lIns="0" tIns="0" rIns="0" bIns="0"/>
          <a:lstStyle/>
          <a:p>
            <a:pPr marL="612327" indent="-514350">
              <a:lnSpc>
                <a:spcPct val="130000"/>
              </a:lnSpc>
              <a:buClr>
                <a:srgbClr val="FFFFFF"/>
              </a:buClr>
              <a:buSzPct val="45000"/>
              <a:buFont typeface="+mj-lt"/>
              <a:buAutoNum type="arabicPeriod"/>
              <a:defRPr/>
            </a:pPr>
            <a:r>
              <a:rPr lang="hu-HU" sz="2800" spc="-1" dirty="0" err="1">
                <a:latin typeface="Arial" panose="020B0604020202020204" pitchFamily="34" charset="0"/>
                <a:cs typeface="Arial" panose="020B0604020202020204" pitchFamily="34" charset="0"/>
              </a:rPr>
              <a:t>Lexical</a:t>
            </a:r>
            <a:r>
              <a:rPr lang="hu-HU" sz="2800" spc="-1" dirty="0">
                <a:latin typeface="Arial" panose="020B0604020202020204" pitchFamily="34" charset="0"/>
                <a:cs typeface="Arial" panose="020B0604020202020204" pitchFamily="34" charset="0"/>
              </a:rPr>
              <a:t> </a:t>
            </a:r>
            <a:r>
              <a:rPr lang="hu-HU" sz="2800" spc="-1" dirty="0" err="1">
                <a:latin typeface="Arial" panose="020B0604020202020204" pitchFamily="34" charset="0"/>
                <a:cs typeface="Arial" panose="020B0604020202020204" pitchFamily="34" charset="0"/>
              </a:rPr>
              <a:t>relationships</a:t>
            </a:r>
            <a:r>
              <a:rPr lang="hu-HU" sz="2800" spc="-1" dirty="0">
                <a:latin typeface="Arial" panose="020B0604020202020204" pitchFamily="34" charset="0"/>
                <a:cs typeface="Arial" panose="020B0604020202020204" pitchFamily="34" charset="0"/>
              </a:rPr>
              <a:t> (r</a:t>
            </a:r>
            <a:r>
              <a:rPr lang="en-GB" sz="2800" spc="-1" dirty="0">
                <a:latin typeface="Arial" panose="020B0604020202020204" pitchFamily="34" charset="0"/>
                <a:cs typeface="Arial" panose="020B0604020202020204" pitchFamily="34" charset="0"/>
              </a:rPr>
              <a:t>elated word</a:t>
            </a:r>
            <a:r>
              <a:rPr lang="hu-HU" sz="2800" spc="-1" dirty="0">
                <a:latin typeface="Arial" panose="020B0604020202020204" pitchFamily="34" charset="0"/>
                <a:cs typeface="Arial" panose="020B0604020202020204" pitchFamily="34" charset="0"/>
              </a:rPr>
              <a:t>s)</a:t>
            </a:r>
            <a:r>
              <a:rPr lang="en-GB" sz="2800" spc="-1" dirty="0">
                <a:latin typeface="Arial" panose="020B0604020202020204" pitchFamily="34" charset="0"/>
                <a:cs typeface="Arial" panose="020B0604020202020204" pitchFamily="34" charset="0"/>
              </a:rPr>
              <a:t>:</a:t>
            </a:r>
            <a:r>
              <a:rPr lang="hu-HU" sz="2800" spc="-1" dirty="0">
                <a:latin typeface="Arial" panose="020B0604020202020204" pitchFamily="34" charset="0"/>
                <a:cs typeface="Arial" panose="020B0604020202020204" pitchFamily="34" charset="0"/>
              </a:rPr>
              <a:t> </a:t>
            </a:r>
            <a:r>
              <a:rPr lang="en-GB" sz="2800" spc="-1" dirty="0">
                <a:solidFill>
                  <a:srgbClr val="00CC33"/>
                </a:solidFill>
                <a:latin typeface="Arial" panose="020B0604020202020204" pitchFamily="34" charset="0"/>
                <a:cs typeface="Arial" panose="020B0604020202020204" pitchFamily="34" charset="0"/>
              </a:rPr>
              <a:t>employees…, the job</a:t>
            </a:r>
            <a:endParaRPr lang="hu-HU" sz="2800" spc="-1" dirty="0">
              <a:solidFill>
                <a:srgbClr val="00CC33"/>
              </a:solidFill>
              <a:latin typeface="Arial" panose="020B0604020202020204" pitchFamily="34" charset="0"/>
              <a:cs typeface="Arial" panose="020B0604020202020204" pitchFamily="34" charset="0"/>
            </a:endParaRPr>
          </a:p>
        </p:txBody>
      </p:sp>
      <p:pic>
        <p:nvPicPr>
          <p:cNvPr id="5" name="Kép 4"/>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176745012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extShape 1"/>
          <p:cNvSpPr txBox="1"/>
          <p:nvPr/>
        </p:nvSpPr>
        <p:spPr>
          <a:xfrm>
            <a:off x="1980049" y="582650"/>
            <a:ext cx="8230464" cy="1144921"/>
          </a:xfrm>
          <a:prstGeom prst="rect">
            <a:avLst/>
          </a:prstGeom>
          <a:noFill/>
          <a:ln>
            <a:noFill/>
          </a:ln>
        </p:spPr>
        <p:txBody>
          <a:bodyPr lIns="0" tIns="0" rIns="0" bIns="0" anchor="ctr"/>
          <a:lstStyle/>
          <a:p>
            <a:pPr algn="ctr">
              <a:defRPr/>
            </a:pPr>
            <a:r>
              <a:rPr lang="hu-HU" sz="4400" spc="-1" dirty="0">
                <a:latin typeface="Arial"/>
              </a:rPr>
              <a:t>2. </a:t>
            </a:r>
            <a:r>
              <a:rPr lang="en-US" sz="4400" spc="-1" dirty="0">
                <a:latin typeface="Arial"/>
              </a:rPr>
              <a:t>Types of cohesion in a text</a:t>
            </a:r>
            <a:endParaRPr lang="en-US" sz="4400" dirty="0"/>
          </a:p>
          <a:p>
            <a:pPr algn="ctr">
              <a:defRPr/>
            </a:pPr>
            <a:endParaRPr sz="4400" dirty="0"/>
          </a:p>
        </p:txBody>
      </p:sp>
      <p:sp>
        <p:nvSpPr>
          <p:cNvPr id="61" name="TextShape 2"/>
          <p:cNvSpPr txBox="1"/>
          <p:nvPr/>
        </p:nvSpPr>
        <p:spPr>
          <a:xfrm>
            <a:off x="1980049" y="2227182"/>
            <a:ext cx="8230464" cy="3977698"/>
          </a:xfrm>
          <a:prstGeom prst="rect">
            <a:avLst/>
          </a:prstGeom>
          <a:noFill/>
          <a:ln>
            <a:noFill/>
          </a:ln>
        </p:spPr>
        <p:txBody>
          <a:bodyPr lIns="0" tIns="0" rIns="0" bIns="0"/>
          <a:lstStyle/>
          <a:p>
            <a:pPr marL="391910" indent="-293933" algn="just">
              <a:buClr>
                <a:srgbClr val="FFFFFF"/>
              </a:buClr>
              <a:buSzPct val="45000"/>
              <a:buFont typeface="StarSymbol"/>
              <a:buChar char=""/>
              <a:defRPr/>
            </a:pPr>
            <a:r>
              <a:rPr lang="en-GB" sz="2903" spc="-1" dirty="0">
                <a:latin typeface="Arial"/>
              </a:rPr>
              <a:t>Marty and Pat, two college students, arrived at 7.00 a.m. Monday morning for their first day as part-time employees at the local chain restaurant</a:t>
            </a:r>
            <a:r>
              <a:rPr lang="hu-HU" sz="2903" spc="-1" dirty="0">
                <a:latin typeface="Arial"/>
              </a:rPr>
              <a:t> (</a:t>
            </a:r>
            <a:r>
              <a:rPr lang="en-GB" sz="2903" spc="-1" dirty="0">
                <a:latin typeface="Arial"/>
              </a:rPr>
              <a:t>...</a:t>
            </a:r>
            <a:r>
              <a:rPr lang="hu-HU" sz="2903" spc="-1" dirty="0">
                <a:latin typeface="Arial"/>
              </a:rPr>
              <a:t>) </a:t>
            </a:r>
            <a:r>
              <a:rPr lang="en-GB" sz="2903" spc="-1" dirty="0">
                <a:latin typeface="Arial"/>
              </a:rPr>
              <a:t>They were immediately met by </a:t>
            </a:r>
            <a:r>
              <a:rPr lang="en-GB" sz="2903" spc="-1" dirty="0">
                <a:solidFill>
                  <a:srgbClr val="0000FF"/>
                </a:solidFill>
                <a:latin typeface="Arial"/>
              </a:rPr>
              <a:t>Chris, the supervisor who</a:t>
            </a:r>
            <a:r>
              <a:rPr lang="en-GB" sz="2903" spc="-1" dirty="0">
                <a:latin typeface="Arial"/>
              </a:rPr>
              <a:t> interviewed them. </a:t>
            </a:r>
            <a:r>
              <a:rPr lang="en-GB" sz="2903" spc="-1" dirty="0">
                <a:solidFill>
                  <a:srgbClr val="0000FF"/>
                </a:solidFill>
                <a:latin typeface="Arial"/>
              </a:rPr>
              <a:t>Chris</a:t>
            </a:r>
            <a:r>
              <a:rPr lang="en-GB" sz="2903" spc="-1" dirty="0">
                <a:latin typeface="Arial"/>
              </a:rPr>
              <a:t> informed them that they must purchase company aprons for the job and that the cost ($8) would be deducted from their first </a:t>
            </a:r>
            <a:r>
              <a:rPr lang="en-GB" sz="2903" spc="-1" dirty="0" err="1">
                <a:latin typeface="Arial"/>
              </a:rPr>
              <a:t>paycheck</a:t>
            </a:r>
            <a:r>
              <a:rPr lang="en-GB" sz="2903" spc="-1" dirty="0">
                <a:latin typeface="Arial"/>
              </a:rPr>
              <a:t>. They received a brief</a:t>
            </a:r>
            <a:r>
              <a:rPr lang="hu-HU" sz="2903" spc="-1" dirty="0">
                <a:latin typeface="Arial"/>
              </a:rPr>
              <a:t> </a:t>
            </a:r>
            <a:r>
              <a:rPr lang="en-GB" sz="2903" spc="-1" dirty="0">
                <a:latin typeface="Arial"/>
              </a:rPr>
              <a:t>...</a:t>
            </a:r>
            <a:endParaRPr sz="1633" dirty="0"/>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28462080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Shape 1"/>
          <p:cNvSpPr txBox="1"/>
          <p:nvPr/>
        </p:nvSpPr>
        <p:spPr>
          <a:xfrm>
            <a:off x="1980049" y="273629"/>
            <a:ext cx="8230464" cy="1144921"/>
          </a:xfrm>
          <a:prstGeom prst="rect">
            <a:avLst/>
          </a:prstGeom>
          <a:noFill/>
          <a:ln>
            <a:noFill/>
          </a:ln>
        </p:spPr>
        <p:txBody>
          <a:bodyPr lIns="0" tIns="0" rIns="0" bIns="0" anchor="ctr"/>
          <a:lstStyle/>
          <a:p>
            <a:pPr marL="195955" indent="-195955" algn="ctr">
              <a:buClr>
                <a:srgbClr val="FFFFFF"/>
              </a:buClr>
              <a:buSzPct val="45000"/>
              <a:buFont typeface="StarSymbol"/>
              <a:buChar char=""/>
              <a:defRPr/>
            </a:pPr>
            <a:r>
              <a:rPr lang="hu-HU" sz="4400" spc="-1" dirty="0">
                <a:latin typeface="Arial"/>
              </a:rPr>
              <a:t>2. </a:t>
            </a:r>
            <a:r>
              <a:rPr lang="en-GB" sz="4400" spc="-1" dirty="0">
                <a:latin typeface="Arial"/>
              </a:rPr>
              <a:t>Types of cohesion in </a:t>
            </a:r>
            <a:r>
              <a:rPr lang="hu-HU" sz="4400" spc="-1" dirty="0">
                <a:latin typeface="Arial"/>
              </a:rPr>
              <a:t>a</a:t>
            </a:r>
            <a:r>
              <a:rPr lang="en-GB" sz="4400" spc="-1" dirty="0">
                <a:latin typeface="Arial"/>
              </a:rPr>
              <a:t> text</a:t>
            </a:r>
            <a:endParaRPr sz="4400" dirty="0"/>
          </a:p>
        </p:txBody>
      </p:sp>
      <p:sp>
        <p:nvSpPr>
          <p:cNvPr id="63" name="TextShape 2"/>
          <p:cNvSpPr txBox="1"/>
          <p:nvPr/>
        </p:nvSpPr>
        <p:spPr>
          <a:xfrm>
            <a:off x="1980049" y="1967411"/>
            <a:ext cx="8229627" cy="3977484"/>
          </a:xfrm>
          <a:prstGeom prst="rect">
            <a:avLst/>
          </a:prstGeom>
          <a:noFill/>
          <a:ln>
            <a:noFill/>
          </a:ln>
        </p:spPr>
        <p:txBody>
          <a:bodyPr lIns="0" tIns="0" rIns="0" bIns="0"/>
          <a:lstStyle/>
          <a:p>
            <a:pPr marL="612327" indent="-514350">
              <a:lnSpc>
                <a:spcPct val="130000"/>
              </a:lnSpc>
              <a:buClr>
                <a:srgbClr val="FFFFFF"/>
              </a:buClr>
              <a:buSzPct val="45000"/>
              <a:buFont typeface="+mj-lt"/>
              <a:buAutoNum type="arabicPeriod"/>
              <a:defRPr/>
            </a:pPr>
            <a:r>
              <a:rPr lang="en-GB" sz="2800" spc="-1" dirty="0">
                <a:latin typeface="Arial" panose="020B0604020202020204" pitchFamily="34" charset="0"/>
                <a:cs typeface="Arial" panose="020B0604020202020204" pitchFamily="34" charset="0"/>
              </a:rPr>
              <a:t>Repetition:</a:t>
            </a:r>
            <a:r>
              <a:rPr lang="hu-HU" sz="2800" spc="-1" dirty="0">
                <a:latin typeface="Arial" panose="020B0604020202020204" pitchFamily="34" charset="0"/>
                <a:cs typeface="Arial" panose="020B0604020202020204" pitchFamily="34" charset="0"/>
              </a:rPr>
              <a:t> </a:t>
            </a:r>
            <a:r>
              <a:rPr lang="en-GB" sz="2800" spc="-1" dirty="0">
                <a:solidFill>
                  <a:srgbClr val="0000FF"/>
                </a:solidFill>
                <a:latin typeface="Arial" panose="020B0604020202020204" pitchFamily="34" charset="0"/>
                <a:cs typeface="Arial" panose="020B0604020202020204" pitchFamily="34" charset="0"/>
              </a:rPr>
              <a:t>Chris, Chris</a:t>
            </a:r>
            <a:endParaRPr sz="2800" dirty="0">
              <a:latin typeface="Arial" panose="020B0604020202020204" pitchFamily="34" charset="0"/>
              <a:cs typeface="Arial" panose="020B0604020202020204" pitchFamily="34" charset="0"/>
            </a:endParaRPr>
          </a:p>
          <a:p>
            <a:pPr marL="612327" indent="-514350">
              <a:lnSpc>
                <a:spcPct val="130000"/>
              </a:lnSpc>
              <a:buClr>
                <a:srgbClr val="FFFFFF"/>
              </a:buClr>
              <a:buSzPct val="45000"/>
              <a:buFont typeface="+mj-lt"/>
              <a:buAutoNum type="arabicPeriod"/>
              <a:defRPr/>
            </a:pPr>
            <a:endParaRPr lang="en-GB" sz="2800" spc="-1" dirty="0">
              <a:solidFill>
                <a:srgbClr val="0000FF"/>
              </a:solidFill>
              <a:latin typeface="Arial" panose="020B0604020202020204" pitchFamily="34" charset="0"/>
              <a:cs typeface="Arial" panose="020B0604020202020204" pitchFamily="34" charset="0"/>
            </a:endParaRPr>
          </a:p>
          <a:p>
            <a:pPr marL="612327" indent="-514350">
              <a:lnSpc>
                <a:spcPct val="130000"/>
              </a:lnSpc>
              <a:buClr>
                <a:srgbClr val="FFFFFF"/>
              </a:buClr>
              <a:buSzPct val="45000"/>
              <a:buFont typeface="+mj-lt"/>
              <a:buAutoNum type="arabicPeriod"/>
              <a:defRPr/>
            </a:pPr>
            <a:endParaRPr sz="2800" dirty="0">
              <a:latin typeface="Arial" panose="020B0604020202020204" pitchFamily="34" charset="0"/>
              <a:cs typeface="Arial" panose="020B0604020202020204" pitchFamily="34" charset="0"/>
            </a:endParaRPr>
          </a:p>
        </p:txBody>
      </p:sp>
      <p:pic>
        <p:nvPicPr>
          <p:cNvPr id="5" name="Kép 4"/>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2803663660"/>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extShape 1"/>
          <p:cNvSpPr txBox="1"/>
          <p:nvPr/>
        </p:nvSpPr>
        <p:spPr>
          <a:xfrm>
            <a:off x="1980049" y="577555"/>
            <a:ext cx="8230464" cy="1144921"/>
          </a:xfrm>
          <a:prstGeom prst="rect">
            <a:avLst/>
          </a:prstGeom>
          <a:noFill/>
          <a:ln>
            <a:noFill/>
          </a:ln>
        </p:spPr>
        <p:txBody>
          <a:bodyPr lIns="0" tIns="0" rIns="0" bIns="0" anchor="ctr"/>
          <a:lstStyle/>
          <a:p>
            <a:pPr algn="ctr">
              <a:defRPr/>
            </a:pPr>
            <a:r>
              <a:rPr lang="hu-HU" sz="4400" spc="-1" dirty="0">
                <a:latin typeface="Arial"/>
              </a:rPr>
              <a:t>2. </a:t>
            </a:r>
            <a:r>
              <a:rPr lang="en-US" sz="4400" spc="-1" dirty="0">
                <a:latin typeface="Arial"/>
              </a:rPr>
              <a:t>Types of cohesion in a text</a:t>
            </a:r>
            <a:endParaRPr lang="en-US" sz="4400" dirty="0"/>
          </a:p>
          <a:p>
            <a:pPr algn="ctr">
              <a:defRPr/>
            </a:pPr>
            <a:endParaRPr sz="4400" dirty="0"/>
          </a:p>
        </p:txBody>
      </p:sp>
      <p:sp>
        <p:nvSpPr>
          <p:cNvPr id="61" name="TextShape 2"/>
          <p:cNvSpPr txBox="1"/>
          <p:nvPr/>
        </p:nvSpPr>
        <p:spPr>
          <a:xfrm>
            <a:off x="1980049" y="2160920"/>
            <a:ext cx="8230464" cy="3977698"/>
          </a:xfrm>
          <a:prstGeom prst="rect">
            <a:avLst/>
          </a:prstGeom>
          <a:noFill/>
          <a:ln>
            <a:noFill/>
          </a:ln>
        </p:spPr>
        <p:txBody>
          <a:bodyPr lIns="0" tIns="0" rIns="0" bIns="0"/>
          <a:lstStyle/>
          <a:p>
            <a:pPr marL="391910" indent="-293933" algn="just">
              <a:buClr>
                <a:srgbClr val="FFFFFF"/>
              </a:buClr>
              <a:buSzPct val="45000"/>
              <a:buFont typeface="StarSymbol"/>
              <a:buChar char=""/>
              <a:defRPr/>
            </a:pPr>
            <a:r>
              <a:rPr lang="en-GB" sz="2903" spc="-1" dirty="0">
                <a:latin typeface="Arial"/>
              </a:rPr>
              <a:t>Marty and Pat, two college students, arrived at 7.00 a.m. Monday morning for their first day as part-time employees at the local chain restaurant</a:t>
            </a:r>
            <a:r>
              <a:rPr lang="hu-HU" sz="2903" spc="-1" dirty="0">
                <a:latin typeface="Arial"/>
              </a:rPr>
              <a:t> (</a:t>
            </a:r>
            <a:r>
              <a:rPr lang="en-GB" sz="2903" spc="-1" dirty="0">
                <a:latin typeface="Arial"/>
              </a:rPr>
              <a:t>...</a:t>
            </a:r>
            <a:r>
              <a:rPr lang="hu-HU" sz="2903" spc="-1" dirty="0">
                <a:latin typeface="Arial"/>
              </a:rPr>
              <a:t>) </a:t>
            </a:r>
            <a:r>
              <a:rPr lang="en-GB" sz="2903" spc="-1" dirty="0">
                <a:latin typeface="Arial"/>
              </a:rPr>
              <a:t>They were immediately met by Chris, the supervisor who interviewed them. Chris informed them that they must purchase company </a:t>
            </a:r>
            <a:r>
              <a:rPr lang="en-GB" sz="2903" spc="-1" dirty="0">
                <a:solidFill>
                  <a:srgbClr val="7030A0"/>
                </a:solidFill>
                <a:latin typeface="Arial"/>
              </a:rPr>
              <a:t>aprons</a:t>
            </a:r>
            <a:r>
              <a:rPr lang="en-GB" sz="2903" spc="-1" dirty="0">
                <a:latin typeface="Arial"/>
              </a:rPr>
              <a:t> for the job and that </a:t>
            </a:r>
            <a:r>
              <a:rPr lang="en-GB" sz="2903" spc="-1" dirty="0">
                <a:solidFill>
                  <a:srgbClr val="7030A0"/>
                </a:solidFill>
                <a:latin typeface="Arial"/>
              </a:rPr>
              <a:t>the cost </a:t>
            </a:r>
            <a:r>
              <a:rPr lang="en-GB" sz="2903" spc="-1" dirty="0">
                <a:latin typeface="Arial"/>
              </a:rPr>
              <a:t>($8) would be deducted from their first </a:t>
            </a:r>
            <a:r>
              <a:rPr lang="en-GB" sz="2903" spc="-1" dirty="0" err="1">
                <a:latin typeface="Arial"/>
              </a:rPr>
              <a:t>paycheck</a:t>
            </a:r>
            <a:r>
              <a:rPr lang="en-GB" sz="2903" spc="-1" dirty="0">
                <a:latin typeface="Arial"/>
              </a:rPr>
              <a:t>. They received a brief</a:t>
            </a:r>
            <a:r>
              <a:rPr lang="hu-HU" sz="2903" spc="-1" dirty="0">
                <a:latin typeface="Arial"/>
              </a:rPr>
              <a:t> </a:t>
            </a:r>
            <a:r>
              <a:rPr lang="en-GB" sz="2903" spc="-1" dirty="0">
                <a:latin typeface="Arial"/>
              </a:rPr>
              <a:t>...</a:t>
            </a:r>
            <a:endParaRPr sz="1633" dirty="0"/>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357249161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Shape 1"/>
          <p:cNvSpPr txBox="1"/>
          <p:nvPr/>
        </p:nvSpPr>
        <p:spPr>
          <a:xfrm>
            <a:off x="1980049" y="273629"/>
            <a:ext cx="8230464" cy="1144921"/>
          </a:xfrm>
          <a:prstGeom prst="rect">
            <a:avLst/>
          </a:prstGeom>
          <a:noFill/>
          <a:ln>
            <a:noFill/>
          </a:ln>
        </p:spPr>
        <p:txBody>
          <a:bodyPr lIns="0" tIns="0" rIns="0" bIns="0" anchor="ctr"/>
          <a:lstStyle/>
          <a:p>
            <a:pPr marL="195955" indent="-195955" algn="ctr">
              <a:buClr>
                <a:srgbClr val="FFFFFF"/>
              </a:buClr>
              <a:buSzPct val="45000"/>
              <a:buFont typeface="StarSymbol"/>
              <a:buChar char=""/>
              <a:defRPr/>
            </a:pPr>
            <a:r>
              <a:rPr lang="hu-HU" sz="4400" spc="-1" dirty="0">
                <a:latin typeface="Arial"/>
              </a:rPr>
              <a:t>2. </a:t>
            </a:r>
            <a:r>
              <a:rPr lang="en-GB" sz="4400" spc="-1" dirty="0">
                <a:latin typeface="Arial"/>
              </a:rPr>
              <a:t>Types of cohesion in </a:t>
            </a:r>
            <a:r>
              <a:rPr lang="hu-HU" sz="4400" spc="-1" dirty="0">
                <a:latin typeface="Arial"/>
              </a:rPr>
              <a:t>a</a:t>
            </a:r>
            <a:r>
              <a:rPr lang="en-GB" sz="4400" spc="-1" dirty="0">
                <a:latin typeface="Arial"/>
              </a:rPr>
              <a:t> text</a:t>
            </a:r>
            <a:endParaRPr sz="4400" dirty="0"/>
          </a:p>
        </p:txBody>
      </p:sp>
      <p:sp>
        <p:nvSpPr>
          <p:cNvPr id="63" name="TextShape 2"/>
          <p:cNvSpPr txBox="1"/>
          <p:nvPr/>
        </p:nvSpPr>
        <p:spPr>
          <a:xfrm>
            <a:off x="1980049" y="1967411"/>
            <a:ext cx="8229627" cy="3977484"/>
          </a:xfrm>
          <a:prstGeom prst="rect">
            <a:avLst/>
          </a:prstGeom>
          <a:noFill/>
          <a:ln>
            <a:noFill/>
          </a:ln>
        </p:spPr>
        <p:txBody>
          <a:bodyPr lIns="0" tIns="0" rIns="0" bIns="0"/>
          <a:lstStyle/>
          <a:p>
            <a:pPr marL="612327" indent="-514350">
              <a:lnSpc>
                <a:spcPct val="130000"/>
              </a:lnSpc>
              <a:buClr>
                <a:srgbClr val="FFFFFF"/>
              </a:buClr>
              <a:buSzPct val="45000"/>
              <a:buFont typeface="+mj-lt"/>
              <a:buAutoNum type="arabicPeriod"/>
              <a:defRPr/>
            </a:pPr>
            <a:r>
              <a:rPr lang="en-GB" sz="2800" spc="-1" dirty="0">
                <a:latin typeface="Arial" panose="020B0604020202020204" pitchFamily="34" charset="0"/>
                <a:cs typeface="Arial" panose="020B0604020202020204" pitchFamily="34" charset="0"/>
              </a:rPr>
              <a:t>Ellipsis:	</a:t>
            </a:r>
            <a:r>
              <a:rPr lang="hu-HU" sz="2800" spc="-1" dirty="0">
                <a:latin typeface="Arial" panose="020B0604020202020204" pitchFamily="34" charset="0"/>
                <a:cs typeface="Arial" panose="020B0604020202020204" pitchFamily="34" charset="0"/>
              </a:rPr>
              <a:t> </a:t>
            </a:r>
            <a:r>
              <a:rPr lang="en-GB" sz="2800" spc="-1" dirty="0">
                <a:solidFill>
                  <a:srgbClr val="7030A0"/>
                </a:solidFill>
                <a:latin typeface="Arial" panose="020B0604020202020204" pitchFamily="34" charset="0"/>
                <a:cs typeface="Arial" panose="020B0604020202020204" pitchFamily="34" charset="0"/>
              </a:rPr>
              <a:t>aprons</a:t>
            </a:r>
            <a:r>
              <a:rPr lang="hu-HU" sz="2800" spc="-1" dirty="0">
                <a:solidFill>
                  <a:srgbClr val="7030A0"/>
                </a:solidFill>
                <a:latin typeface="Arial" panose="020B0604020202020204" pitchFamily="34" charset="0"/>
                <a:cs typeface="Arial" panose="020B0604020202020204" pitchFamily="34" charset="0"/>
              </a:rPr>
              <a:t> </a:t>
            </a:r>
            <a:r>
              <a:rPr lang="en-GB" sz="2800" spc="-1" dirty="0">
                <a:solidFill>
                  <a:srgbClr val="7030A0"/>
                </a:solidFill>
                <a:latin typeface="Arial" panose="020B0604020202020204" pitchFamily="34" charset="0"/>
                <a:cs typeface="Arial" panose="020B0604020202020204" pitchFamily="34" charset="0"/>
              </a:rPr>
              <a:t>…</a:t>
            </a:r>
            <a:r>
              <a:rPr lang="hu-HU" sz="2800" spc="-1" dirty="0">
                <a:solidFill>
                  <a:srgbClr val="7030A0"/>
                </a:solidFill>
                <a:latin typeface="Arial" panose="020B0604020202020204" pitchFamily="34" charset="0"/>
                <a:cs typeface="Arial" panose="020B0604020202020204" pitchFamily="34" charset="0"/>
              </a:rPr>
              <a:t> </a:t>
            </a:r>
            <a:r>
              <a:rPr lang="en-GB" sz="2800" spc="-1" dirty="0">
                <a:solidFill>
                  <a:srgbClr val="7030A0"/>
                </a:solidFill>
                <a:latin typeface="Arial" panose="020B0604020202020204" pitchFamily="34" charset="0"/>
                <a:cs typeface="Arial" panose="020B0604020202020204" pitchFamily="34" charset="0"/>
              </a:rPr>
              <a:t>the cost (of the aprons)</a:t>
            </a:r>
            <a:endParaRPr sz="2800" dirty="0">
              <a:solidFill>
                <a:srgbClr val="7030A0"/>
              </a:solidFill>
              <a:latin typeface="Arial" panose="020B0604020202020204" pitchFamily="34" charset="0"/>
              <a:cs typeface="Arial" panose="020B0604020202020204" pitchFamily="34" charset="0"/>
            </a:endParaRPr>
          </a:p>
        </p:txBody>
      </p:sp>
      <p:pic>
        <p:nvPicPr>
          <p:cNvPr id="5" name="Kép 4"/>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313719394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564874" y="351872"/>
            <a:ext cx="10515600" cy="1325563"/>
          </a:xfrm>
        </p:spPr>
        <p:txBody>
          <a:bodyPr/>
          <a:lstStyle/>
          <a:p>
            <a:r>
              <a:rPr lang="hu-HU" dirty="0" err="1">
                <a:latin typeface="Arial" panose="020B0604020202020204" pitchFamily="34" charset="0"/>
                <a:cs typeface="Arial" panose="020B0604020202020204" pitchFamily="34" charset="0"/>
              </a:rPr>
              <a:t>About</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the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three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tests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once</a:t>
            </a:r>
            <a:r>
              <a:rPr lang="hu-HU" dirty="0">
                <a:latin typeface="Arial" panose="020B0604020202020204" pitchFamily="34" charset="0"/>
                <a:cs typeface="Arial" panose="020B0604020202020204" pitchFamily="34" charset="0"/>
              </a:rPr>
              <a:t> more</a:t>
            </a:r>
          </a:p>
        </p:txBody>
      </p:sp>
      <p:sp>
        <p:nvSpPr>
          <p:cNvPr id="3" name="Tartalom helye 2"/>
          <p:cNvSpPr>
            <a:spLocks noGrp="1"/>
          </p:cNvSpPr>
          <p:nvPr>
            <p:ph idx="1"/>
          </p:nvPr>
        </p:nvSpPr>
        <p:spPr>
          <a:xfrm>
            <a:off x="564874" y="1484244"/>
            <a:ext cx="11062252" cy="5075582"/>
          </a:xfrm>
        </p:spPr>
        <p:txBody>
          <a:bodyPr>
            <a:noAutofit/>
          </a:bodyPr>
          <a:lstStyle/>
          <a:p>
            <a:pPr marL="414772" indent="-414772">
              <a:lnSpc>
                <a:spcPct val="100000"/>
              </a:lnSpc>
              <a:spcBef>
                <a:spcPts val="0"/>
              </a:spcBef>
            </a:pPr>
            <a:r>
              <a:rPr lang="hu-HU" b="1" dirty="0" err="1">
                <a:latin typeface="Arial" panose="020B0604020202020204" pitchFamily="34" charset="0"/>
                <a:cs typeface="Arial" panose="020B0604020202020204" pitchFamily="34" charset="0"/>
              </a:rPr>
              <a:t>three</a:t>
            </a:r>
            <a:r>
              <a:rPr lang="en-GB" dirty="0">
                <a:latin typeface="Arial" panose="020B0604020202020204" pitchFamily="34" charset="0"/>
                <a:cs typeface="Arial" panose="020B0604020202020204" pitchFamily="34" charset="0"/>
              </a:rPr>
              <a:t> tests during semester</a:t>
            </a:r>
            <a:endParaRPr lang="hu-HU" dirty="0">
              <a:latin typeface="Arial" panose="020B0604020202020204" pitchFamily="34" charset="0"/>
              <a:cs typeface="Arial" panose="020B0604020202020204" pitchFamily="34" charset="0"/>
            </a:endParaRPr>
          </a:p>
          <a:p>
            <a:pPr marL="414772" indent="-414772">
              <a:lnSpc>
                <a:spcPct val="100000"/>
              </a:lnSpc>
              <a:spcBef>
                <a:spcPts val="0"/>
              </a:spcBef>
            </a:pPr>
            <a:r>
              <a:rPr lang="en-GB" b="1" dirty="0">
                <a:latin typeface="Arial" panose="020B0604020202020204" pitchFamily="34" charset="0"/>
                <a:cs typeface="Arial" panose="020B0604020202020204" pitchFamily="34" charset="0"/>
              </a:rPr>
              <a:t>each </a:t>
            </a:r>
            <a:r>
              <a:rPr lang="hu-HU" b="1" dirty="0">
                <a:latin typeface="Arial" panose="020B0604020202020204" pitchFamily="34" charset="0"/>
                <a:cs typeface="Arial" panose="020B0604020202020204" pitchFamily="34" charset="0"/>
              </a:rPr>
              <a:t>test</a:t>
            </a:r>
            <a:r>
              <a:rPr lang="en-GB" b="1"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can be rewritten</a:t>
            </a:r>
            <a:r>
              <a:rPr lang="en-GB" b="1"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once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only</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on</a:t>
            </a:r>
            <a:r>
              <a:rPr lang="hu-HU" dirty="0">
                <a:latin typeface="Arial" panose="020B0604020202020204" pitchFamily="34" charset="0"/>
                <a:cs typeface="Arial" panose="020B0604020202020204" pitchFamily="34" charset="0"/>
              </a:rPr>
              <a:t> </a:t>
            </a:r>
            <a:r>
              <a:rPr lang="hu-HU" i="1" dirty="0">
                <a:latin typeface="Arial" panose="020B0604020202020204" pitchFamily="34" charset="0"/>
                <a:cs typeface="Arial" panose="020B0604020202020204" pitchFamily="34" charset="0"/>
              </a:rPr>
              <a:t>pótlási hét </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first</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week</a:t>
            </a:r>
            <a:r>
              <a:rPr lang="hu-HU" dirty="0">
                <a:latin typeface="Arial" panose="020B0604020202020204" pitchFamily="34" charset="0"/>
                <a:cs typeface="Arial" panose="020B0604020202020204" pitchFamily="34" charset="0"/>
              </a:rPr>
              <a:t> of </a:t>
            </a:r>
            <a:r>
              <a:rPr lang="hu-HU" dirty="0" err="1">
                <a:latin typeface="Arial" panose="020B0604020202020204" pitchFamily="34" charset="0"/>
                <a:cs typeface="Arial" panose="020B0604020202020204" pitchFamily="34" charset="0"/>
              </a:rPr>
              <a:t>exam</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period</a:t>
            </a:r>
            <a:r>
              <a:rPr lang="hu-HU" dirty="0">
                <a:latin typeface="Arial" panose="020B0604020202020204" pitchFamily="34" charset="0"/>
                <a:cs typeface="Arial" panose="020B0604020202020204" pitchFamily="34" charset="0"/>
              </a:rPr>
              <a:t>)</a:t>
            </a:r>
          </a:p>
          <a:p>
            <a:pPr marL="414772" indent="-414772">
              <a:lnSpc>
                <a:spcPct val="100000"/>
              </a:lnSpc>
              <a:spcBef>
                <a:spcPts val="0"/>
              </a:spcBef>
            </a:pPr>
            <a:r>
              <a:rPr lang="hu-HU" dirty="0">
                <a:latin typeface="Arial" panose="020B0604020202020204" pitchFamily="34" charset="0"/>
                <a:cs typeface="Arial" panose="020B0604020202020204" pitchFamily="34" charset="0"/>
              </a:rPr>
              <a:t>test </a:t>
            </a:r>
            <a:r>
              <a:rPr lang="hu-HU" dirty="0" err="1">
                <a:latin typeface="Arial" panose="020B0604020202020204" pitchFamily="34" charset="0"/>
                <a:cs typeface="Arial" panose="020B0604020202020204" pitchFamily="34" charset="0"/>
              </a:rPr>
              <a:t>dates</a:t>
            </a:r>
            <a:r>
              <a:rPr lang="hu-HU" dirty="0">
                <a:latin typeface="Arial" panose="020B0604020202020204" pitchFamily="34" charset="0"/>
                <a:cs typeface="Arial" panose="020B0604020202020204" pitchFamily="34" charset="0"/>
              </a:rPr>
              <a:t>: Test 1: 6 </a:t>
            </a:r>
            <a:r>
              <a:rPr lang="hu-HU" dirty="0" err="1">
                <a:latin typeface="Arial" panose="020B0604020202020204" pitchFamily="34" charset="0"/>
                <a:cs typeface="Arial" panose="020B0604020202020204" pitchFamily="34" charset="0"/>
              </a:rPr>
              <a:t>March</a:t>
            </a:r>
            <a:r>
              <a:rPr lang="hu-HU" dirty="0">
                <a:latin typeface="Arial" panose="020B0604020202020204" pitchFamily="34" charset="0"/>
                <a:cs typeface="Arial" panose="020B0604020202020204" pitchFamily="34" charset="0"/>
              </a:rPr>
              <a:t>; 	Test 2: 10 </a:t>
            </a:r>
            <a:r>
              <a:rPr lang="hu-HU" dirty="0" err="1">
                <a:latin typeface="Arial" panose="020B0604020202020204" pitchFamily="34" charset="0"/>
                <a:cs typeface="Arial" panose="020B0604020202020204" pitchFamily="34" charset="0"/>
              </a:rPr>
              <a:t>April</a:t>
            </a:r>
            <a:r>
              <a:rPr lang="hu-HU" dirty="0">
                <a:latin typeface="Arial" panose="020B0604020202020204" pitchFamily="34" charset="0"/>
                <a:cs typeface="Arial" panose="020B0604020202020204" pitchFamily="34" charset="0"/>
              </a:rPr>
              <a:t>; 	Test 3: 15 May</a:t>
            </a:r>
          </a:p>
          <a:p>
            <a:pPr marL="414772" indent="-414772">
              <a:lnSpc>
                <a:spcPct val="100000"/>
              </a:lnSpc>
              <a:spcBef>
                <a:spcPts val="0"/>
              </a:spcBef>
            </a:pPr>
            <a:r>
              <a:rPr lang="hu-HU" dirty="0" err="1">
                <a:latin typeface="Arial" panose="020B0604020202020204" pitchFamily="34" charset="0"/>
                <a:cs typeface="Arial" panose="020B0604020202020204" pitchFamily="34" charset="0"/>
              </a:rPr>
              <a:t>grading</a:t>
            </a:r>
            <a:r>
              <a:rPr lang="hu-HU" dirty="0">
                <a:latin typeface="Arial" panose="020B0604020202020204" pitchFamily="34" charset="0"/>
                <a:cs typeface="Arial" panose="020B0604020202020204" pitchFamily="34" charset="0"/>
              </a:rPr>
              <a:t> policy: 1. </a:t>
            </a:r>
            <a:r>
              <a:rPr lang="hu-HU" dirty="0" err="1">
                <a:latin typeface="Arial" panose="020B0604020202020204" pitchFamily="34" charset="0"/>
                <a:cs typeface="Arial" panose="020B0604020202020204" pitchFamily="34" charset="0"/>
              </a:rPr>
              <a:t>Pass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all</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three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individually</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passmark</a:t>
            </a:r>
            <a:r>
              <a:rPr lang="hu-HU" dirty="0">
                <a:latin typeface="Arial" panose="020B0604020202020204" pitchFamily="34" charset="0"/>
                <a:cs typeface="Arial" panose="020B0604020202020204" pitchFamily="34" charset="0"/>
              </a:rPr>
              <a:t>: 50%); 2. </a:t>
            </a:r>
            <a:r>
              <a:rPr lang="hu-HU" dirty="0" err="1">
                <a:latin typeface="Arial" panose="020B0604020202020204" pitchFamily="34" charset="0"/>
                <a:cs typeface="Arial" panose="020B0604020202020204" pitchFamily="34" charset="0"/>
              </a:rPr>
              <a:t>Average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counted</a:t>
            </a:r>
            <a:endParaRPr lang="hu-HU" dirty="0">
              <a:latin typeface="Arial" panose="020B0604020202020204" pitchFamily="34" charset="0"/>
              <a:cs typeface="Arial" panose="020B0604020202020204" pitchFamily="34" charset="0"/>
            </a:endParaRPr>
          </a:p>
          <a:p>
            <a:pPr marL="414772" indent="-414772">
              <a:lnSpc>
                <a:spcPct val="100000"/>
              </a:lnSpc>
              <a:spcBef>
                <a:spcPts val="0"/>
              </a:spcBef>
            </a:pPr>
            <a:r>
              <a:rPr lang="hu-HU" dirty="0">
                <a:latin typeface="Arial" panose="020B0604020202020204" pitchFamily="34" charset="0"/>
                <a:cs typeface="Arial" panose="020B0604020202020204" pitchFamily="34" charset="0"/>
              </a:rPr>
              <a:t>c</a:t>
            </a:r>
            <a:r>
              <a:rPr lang="en-GB" dirty="0" err="1">
                <a:latin typeface="Arial" panose="020B0604020202020204" pitchFamily="34" charset="0"/>
                <a:cs typeface="Arial" panose="020B0604020202020204" pitchFamily="34" charset="0"/>
              </a:rPr>
              <a:t>ourse</a:t>
            </a:r>
            <a:r>
              <a:rPr lang="en-GB" dirty="0">
                <a:latin typeface="Arial" panose="020B0604020202020204" pitchFamily="34" charset="0"/>
                <a:cs typeface="Arial" panose="020B0604020202020204" pitchFamily="34" charset="0"/>
              </a:rPr>
              <a:t> material: </a:t>
            </a:r>
            <a:r>
              <a:rPr lang="hu-HU" dirty="0">
                <a:latin typeface="Arial" panose="020B0604020202020204" pitchFamily="34" charset="0"/>
                <a:cs typeface="Arial" panose="020B0604020202020204" pitchFamily="34" charset="0"/>
              </a:rPr>
              <a:t>l</a:t>
            </a:r>
            <a:r>
              <a:rPr lang="en-GB" dirty="0" err="1">
                <a:latin typeface="Arial" panose="020B0604020202020204" pitchFamily="34" charset="0"/>
                <a:cs typeface="Arial" panose="020B0604020202020204" pitchFamily="34" charset="0"/>
              </a:rPr>
              <a:t>ecture</a:t>
            </a:r>
            <a:r>
              <a:rPr lang="en-GB" dirty="0">
                <a:latin typeface="Arial" panose="020B0604020202020204" pitchFamily="34" charset="0"/>
                <a:cs typeface="Arial" panose="020B0604020202020204" pitchFamily="34" charset="0"/>
              </a:rPr>
              <a:t> materials </a:t>
            </a:r>
            <a:r>
              <a:rPr lang="hu-HU" dirty="0">
                <a:latin typeface="Arial" panose="020B0604020202020204" pitchFamily="34" charset="0"/>
                <a:cs typeface="Arial" panose="020B0604020202020204" pitchFamily="34" charset="0"/>
              </a:rPr>
              <a:t>(</a:t>
            </a:r>
            <a:r>
              <a:rPr lang="en-GB" dirty="0">
                <a:latin typeface="Arial" panose="020B0604020202020204" pitchFamily="34" charset="0"/>
                <a:cs typeface="Arial" panose="020B0604020202020204" pitchFamily="34" charset="0"/>
              </a:rPr>
              <a:t>slides etc.) presented during the lectures, extra material provided by the lecturers</a:t>
            </a:r>
            <a:r>
              <a:rPr lang="hu-HU" dirty="0">
                <a:latin typeface="Arial" panose="020B0604020202020204" pitchFamily="34" charset="0"/>
                <a:cs typeface="Arial" panose="020B0604020202020204" pitchFamily="34" charset="0"/>
              </a:rPr>
              <a:t> – ALREADY ON INYK WEBSITE</a:t>
            </a:r>
          </a:p>
          <a:p>
            <a:pPr marL="414772" indent="-414772">
              <a:lnSpc>
                <a:spcPct val="100000"/>
              </a:lnSpc>
              <a:spcBef>
                <a:spcPts val="0"/>
              </a:spcBef>
            </a:pPr>
            <a:r>
              <a:rPr lang="hu-HU" dirty="0">
                <a:latin typeface="Arial" panose="020B0604020202020204" pitchFamily="34" charset="0"/>
                <a:cs typeface="Arial" panose="020B0604020202020204" pitchFamily="34" charset="0"/>
                <a:hlinkClick r:id="rId2"/>
              </a:rPr>
              <a:t>http://inyk.bme.hu/tananyag/tananyagok/angol/english-for-economic-and-social-sciences-english-b2</a:t>
            </a:r>
            <a:r>
              <a:rPr lang="hu-HU" dirty="0">
                <a:latin typeface="Arial" panose="020B0604020202020204" pitchFamily="34" charset="0"/>
                <a:cs typeface="Arial" panose="020B0604020202020204" pitchFamily="34" charset="0"/>
              </a:rPr>
              <a:t>  (eess18)</a:t>
            </a:r>
          </a:p>
          <a:p>
            <a:pPr marL="414772" indent="-414772">
              <a:lnSpc>
                <a:spcPct val="100000"/>
              </a:lnSpc>
              <a:spcBef>
                <a:spcPts val="0"/>
              </a:spcBef>
            </a:pPr>
            <a:endParaRPr lang="hu-HU" dirty="0"/>
          </a:p>
        </p:txBody>
      </p:sp>
      <p:pic>
        <p:nvPicPr>
          <p:cNvPr id="4" name="Kép 3"/>
          <p:cNvPicPr>
            <a:picLocks noChangeAspect="1"/>
          </p:cNvPicPr>
          <p:nvPr/>
        </p:nvPicPr>
        <p:blipFill>
          <a:blip r:embed="rId3"/>
          <a:stretch>
            <a:fillRect/>
          </a:stretch>
        </p:blipFill>
        <p:spPr>
          <a:xfrm>
            <a:off x="10829199" y="0"/>
            <a:ext cx="1362801" cy="1155111"/>
          </a:xfrm>
          <a:prstGeom prst="rect">
            <a:avLst/>
          </a:prstGeom>
        </p:spPr>
      </p:pic>
    </p:spTree>
    <p:extLst>
      <p:ext uri="{BB962C8B-B14F-4D97-AF65-F5344CB8AC3E}">
        <p14:creationId xmlns:p14="http://schemas.microsoft.com/office/powerpoint/2010/main" val="2182104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extShape 1"/>
          <p:cNvSpPr txBox="1"/>
          <p:nvPr/>
        </p:nvSpPr>
        <p:spPr>
          <a:xfrm>
            <a:off x="1980049" y="582650"/>
            <a:ext cx="8230464" cy="1144921"/>
          </a:xfrm>
          <a:prstGeom prst="rect">
            <a:avLst/>
          </a:prstGeom>
          <a:noFill/>
          <a:ln>
            <a:noFill/>
          </a:ln>
        </p:spPr>
        <p:txBody>
          <a:bodyPr lIns="0" tIns="0" rIns="0" bIns="0" anchor="ctr"/>
          <a:lstStyle/>
          <a:p>
            <a:pPr algn="ctr">
              <a:defRPr/>
            </a:pPr>
            <a:r>
              <a:rPr lang="hu-HU" sz="4400" spc="-1" dirty="0">
                <a:latin typeface="Arial"/>
              </a:rPr>
              <a:t>2. </a:t>
            </a:r>
            <a:r>
              <a:rPr lang="en-US" sz="4400" spc="-1" dirty="0">
                <a:latin typeface="Arial"/>
              </a:rPr>
              <a:t>Types of cohesion in a text</a:t>
            </a:r>
            <a:endParaRPr lang="en-US" sz="4400" dirty="0"/>
          </a:p>
          <a:p>
            <a:pPr algn="ctr">
              <a:defRPr/>
            </a:pPr>
            <a:endParaRPr sz="4400" dirty="0"/>
          </a:p>
        </p:txBody>
      </p:sp>
      <p:sp>
        <p:nvSpPr>
          <p:cNvPr id="61" name="TextShape 2"/>
          <p:cNvSpPr txBox="1"/>
          <p:nvPr/>
        </p:nvSpPr>
        <p:spPr>
          <a:xfrm>
            <a:off x="1980049" y="2200677"/>
            <a:ext cx="8230464" cy="3977698"/>
          </a:xfrm>
          <a:prstGeom prst="rect">
            <a:avLst/>
          </a:prstGeom>
          <a:noFill/>
          <a:ln>
            <a:noFill/>
          </a:ln>
        </p:spPr>
        <p:txBody>
          <a:bodyPr lIns="0" tIns="0" rIns="0" bIns="0"/>
          <a:lstStyle/>
          <a:p>
            <a:pPr marL="391910" indent="-293933" algn="just">
              <a:buClr>
                <a:srgbClr val="FFFFFF"/>
              </a:buClr>
              <a:buSzPct val="45000"/>
              <a:buFont typeface="StarSymbol"/>
              <a:buChar char=""/>
              <a:defRPr/>
            </a:pPr>
            <a:r>
              <a:rPr lang="en-GB" sz="2903" spc="-1" dirty="0">
                <a:solidFill>
                  <a:srgbClr val="FF0000"/>
                </a:solidFill>
                <a:latin typeface="Arial"/>
              </a:rPr>
              <a:t>Marty and Pat, two college students</a:t>
            </a:r>
            <a:r>
              <a:rPr lang="en-GB" sz="2903" spc="-1" dirty="0">
                <a:latin typeface="Arial"/>
              </a:rPr>
              <a:t>, arrived at 7.00 a.m. Monday morning for </a:t>
            </a:r>
            <a:r>
              <a:rPr lang="en-GB" sz="2903" spc="-1" dirty="0">
                <a:solidFill>
                  <a:srgbClr val="FF0000"/>
                </a:solidFill>
                <a:latin typeface="Arial"/>
              </a:rPr>
              <a:t>their</a:t>
            </a:r>
            <a:r>
              <a:rPr lang="en-GB" sz="2903" spc="-1" dirty="0">
                <a:latin typeface="Arial"/>
              </a:rPr>
              <a:t> </a:t>
            </a:r>
            <a:r>
              <a:rPr lang="en-GB" sz="2903" spc="-1" dirty="0">
                <a:solidFill>
                  <a:srgbClr val="00CC33"/>
                </a:solidFill>
                <a:latin typeface="Arial"/>
              </a:rPr>
              <a:t>first day as part-time employees</a:t>
            </a:r>
            <a:r>
              <a:rPr lang="en-GB" sz="2903" spc="-1" dirty="0">
                <a:latin typeface="Arial"/>
              </a:rPr>
              <a:t> at the local chain restaurant</a:t>
            </a:r>
            <a:r>
              <a:rPr lang="hu-HU" sz="2903" spc="-1" dirty="0">
                <a:latin typeface="Arial"/>
              </a:rPr>
              <a:t> (</a:t>
            </a:r>
            <a:r>
              <a:rPr lang="en-GB" sz="2903" spc="-1" dirty="0">
                <a:latin typeface="Arial"/>
              </a:rPr>
              <a:t>...</a:t>
            </a:r>
            <a:r>
              <a:rPr lang="hu-HU" sz="2903" spc="-1" dirty="0">
                <a:latin typeface="Arial"/>
              </a:rPr>
              <a:t>) </a:t>
            </a:r>
            <a:r>
              <a:rPr lang="en-GB" sz="2903" spc="-1" dirty="0">
                <a:solidFill>
                  <a:srgbClr val="FF0000"/>
                </a:solidFill>
                <a:latin typeface="Arial"/>
              </a:rPr>
              <a:t>They</a:t>
            </a:r>
            <a:r>
              <a:rPr lang="en-GB" sz="2903" spc="-1" dirty="0">
                <a:latin typeface="Arial"/>
              </a:rPr>
              <a:t> were immediately met by </a:t>
            </a:r>
            <a:r>
              <a:rPr lang="en-GB" sz="2903" spc="-1" dirty="0">
                <a:solidFill>
                  <a:srgbClr val="0000FF"/>
                </a:solidFill>
                <a:latin typeface="Arial"/>
              </a:rPr>
              <a:t>Chris, the supervisor who</a:t>
            </a:r>
            <a:r>
              <a:rPr lang="en-GB" sz="2903" spc="-1" dirty="0">
                <a:latin typeface="Arial"/>
              </a:rPr>
              <a:t> interviewed </a:t>
            </a:r>
            <a:r>
              <a:rPr lang="en-GB" sz="2903" spc="-1" dirty="0">
                <a:solidFill>
                  <a:srgbClr val="FF0000"/>
                </a:solidFill>
                <a:latin typeface="Arial"/>
              </a:rPr>
              <a:t>them</a:t>
            </a:r>
            <a:r>
              <a:rPr lang="en-GB" sz="2903" spc="-1" dirty="0">
                <a:solidFill>
                  <a:srgbClr val="800000"/>
                </a:solidFill>
                <a:latin typeface="Arial"/>
              </a:rPr>
              <a:t>.</a:t>
            </a:r>
            <a:r>
              <a:rPr lang="en-GB" sz="2903" spc="-1" dirty="0">
                <a:latin typeface="Arial"/>
              </a:rPr>
              <a:t> </a:t>
            </a:r>
            <a:r>
              <a:rPr lang="en-GB" sz="2903" spc="-1" dirty="0">
                <a:solidFill>
                  <a:srgbClr val="0000FF"/>
                </a:solidFill>
                <a:latin typeface="Arial"/>
              </a:rPr>
              <a:t>Chris</a:t>
            </a:r>
            <a:r>
              <a:rPr lang="en-GB" sz="2903" spc="-1" dirty="0">
                <a:latin typeface="Arial"/>
              </a:rPr>
              <a:t> informed </a:t>
            </a:r>
            <a:r>
              <a:rPr lang="en-GB" sz="2903" spc="-1" dirty="0">
                <a:solidFill>
                  <a:srgbClr val="FF0000"/>
                </a:solidFill>
                <a:latin typeface="Arial"/>
              </a:rPr>
              <a:t>them</a:t>
            </a:r>
            <a:r>
              <a:rPr lang="en-GB" sz="2903" spc="-1" dirty="0">
                <a:latin typeface="Arial"/>
              </a:rPr>
              <a:t> that </a:t>
            </a:r>
            <a:r>
              <a:rPr lang="en-GB" sz="2903" spc="-1" dirty="0">
                <a:solidFill>
                  <a:srgbClr val="FF0000"/>
                </a:solidFill>
                <a:latin typeface="Arial"/>
              </a:rPr>
              <a:t>they</a:t>
            </a:r>
            <a:r>
              <a:rPr lang="en-GB" sz="2903" spc="-1" dirty="0">
                <a:latin typeface="Arial"/>
              </a:rPr>
              <a:t> must </a:t>
            </a:r>
            <a:r>
              <a:rPr lang="en-GB" sz="2903" spc="-1" dirty="0">
                <a:solidFill>
                  <a:srgbClr val="CC00CC"/>
                </a:solidFill>
                <a:latin typeface="Arial"/>
              </a:rPr>
              <a:t>purchase</a:t>
            </a:r>
            <a:r>
              <a:rPr lang="en-GB" sz="2903" spc="-1" dirty="0">
                <a:latin typeface="Arial"/>
              </a:rPr>
              <a:t> company </a:t>
            </a:r>
            <a:r>
              <a:rPr lang="en-GB" sz="2903" spc="-1" dirty="0">
                <a:solidFill>
                  <a:srgbClr val="7030A0"/>
                </a:solidFill>
                <a:latin typeface="Arial"/>
              </a:rPr>
              <a:t>aprons</a:t>
            </a:r>
            <a:r>
              <a:rPr lang="en-GB" sz="2903" spc="-1" dirty="0">
                <a:latin typeface="Arial"/>
              </a:rPr>
              <a:t> for </a:t>
            </a:r>
            <a:r>
              <a:rPr lang="en-GB" sz="2903" spc="-1" dirty="0">
                <a:solidFill>
                  <a:srgbClr val="00CC33"/>
                </a:solidFill>
                <a:latin typeface="Arial"/>
              </a:rPr>
              <a:t>the job</a:t>
            </a:r>
            <a:r>
              <a:rPr lang="en-GB" sz="2903" spc="-1" dirty="0">
                <a:latin typeface="Arial"/>
              </a:rPr>
              <a:t> and that </a:t>
            </a:r>
            <a:r>
              <a:rPr lang="en-GB" sz="2903" spc="-1" dirty="0">
                <a:solidFill>
                  <a:srgbClr val="CC00CC"/>
                </a:solidFill>
                <a:latin typeface="Arial"/>
              </a:rPr>
              <a:t>the cost</a:t>
            </a:r>
            <a:r>
              <a:rPr lang="en-GB" sz="2903" spc="-1" dirty="0">
                <a:latin typeface="Arial"/>
              </a:rPr>
              <a:t> </a:t>
            </a:r>
            <a:r>
              <a:rPr lang="en-GB" sz="2903" spc="-1" dirty="0">
                <a:solidFill>
                  <a:srgbClr val="7030A0"/>
                </a:solidFill>
                <a:latin typeface="Arial"/>
              </a:rPr>
              <a:t>($8)</a:t>
            </a:r>
            <a:r>
              <a:rPr lang="en-GB" sz="2903" spc="-1" dirty="0">
                <a:latin typeface="Arial"/>
              </a:rPr>
              <a:t> would be deducted from </a:t>
            </a:r>
            <a:r>
              <a:rPr lang="en-GB" sz="2903" spc="-1" dirty="0">
                <a:solidFill>
                  <a:srgbClr val="FF0000"/>
                </a:solidFill>
                <a:latin typeface="Arial"/>
              </a:rPr>
              <a:t>their</a:t>
            </a:r>
            <a:r>
              <a:rPr lang="en-GB" sz="2903" spc="-1" dirty="0">
                <a:latin typeface="Arial"/>
              </a:rPr>
              <a:t> first </a:t>
            </a:r>
            <a:r>
              <a:rPr lang="en-GB" sz="2903" spc="-1" dirty="0" err="1">
                <a:latin typeface="Arial"/>
              </a:rPr>
              <a:t>paycheck</a:t>
            </a:r>
            <a:r>
              <a:rPr lang="en-GB" sz="2903" spc="-1" dirty="0">
                <a:latin typeface="Arial"/>
              </a:rPr>
              <a:t>. </a:t>
            </a:r>
            <a:r>
              <a:rPr lang="en-GB" sz="2903" spc="-1" dirty="0">
                <a:solidFill>
                  <a:srgbClr val="FF0000"/>
                </a:solidFill>
                <a:latin typeface="Arial"/>
              </a:rPr>
              <a:t>They</a:t>
            </a:r>
            <a:r>
              <a:rPr lang="en-GB" sz="2903" spc="-1" dirty="0">
                <a:latin typeface="Arial"/>
              </a:rPr>
              <a:t> received a brief</a:t>
            </a:r>
            <a:r>
              <a:rPr lang="hu-HU" sz="2903" spc="-1" dirty="0">
                <a:latin typeface="Arial"/>
              </a:rPr>
              <a:t> </a:t>
            </a:r>
            <a:r>
              <a:rPr lang="en-GB" sz="2903" spc="-1" dirty="0">
                <a:latin typeface="Arial"/>
              </a:rPr>
              <a:t>...</a:t>
            </a:r>
            <a:endParaRPr sz="1633" dirty="0"/>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174541961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Shape 1"/>
          <p:cNvSpPr txBox="1"/>
          <p:nvPr/>
        </p:nvSpPr>
        <p:spPr>
          <a:xfrm>
            <a:off x="1980049" y="273629"/>
            <a:ext cx="8230464" cy="1144921"/>
          </a:xfrm>
          <a:prstGeom prst="rect">
            <a:avLst/>
          </a:prstGeom>
          <a:noFill/>
          <a:ln>
            <a:noFill/>
          </a:ln>
        </p:spPr>
        <p:txBody>
          <a:bodyPr lIns="0" tIns="0" rIns="0" bIns="0" anchor="ctr"/>
          <a:lstStyle/>
          <a:p>
            <a:pPr marL="195955" indent="-195955" algn="ctr">
              <a:buClr>
                <a:srgbClr val="FFFFFF"/>
              </a:buClr>
              <a:buSzPct val="45000"/>
              <a:buFont typeface="StarSymbol"/>
              <a:buChar char=""/>
              <a:defRPr/>
            </a:pPr>
            <a:r>
              <a:rPr lang="hu-HU" sz="4400" spc="-1" dirty="0">
                <a:latin typeface="Arial"/>
              </a:rPr>
              <a:t>2. </a:t>
            </a:r>
            <a:r>
              <a:rPr lang="en-GB" sz="4400" spc="-1" dirty="0">
                <a:latin typeface="Arial"/>
              </a:rPr>
              <a:t>Types of cohesion in </a:t>
            </a:r>
            <a:r>
              <a:rPr lang="hu-HU" sz="4400" spc="-1" dirty="0">
                <a:latin typeface="Arial"/>
              </a:rPr>
              <a:t>a</a:t>
            </a:r>
            <a:r>
              <a:rPr lang="en-GB" sz="4400" spc="-1" dirty="0">
                <a:latin typeface="Arial"/>
              </a:rPr>
              <a:t> text</a:t>
            </a:r>
            <a:endParaRPr sz="4400" dirty="0"/>
          </a:p>
        </p:txBody>
      </p:sp>
      <p:sp>
        <p:nvSpPr>
          <p:cNvPr id="63" name="TextShape 2"/>
          <p:cNvSpPr txBox="1"/>
          <p:nvPr/>
        </p:nvSpPr>
        <p:spPr>
          <a:xfrm>
            <a:off x="1980049" y="1967411"/>
            <a:ext cx="8229627" cy="3977484"/>
          </a:xfrm>
          <a:prstGeom prst="rect">
            <a:avLst/>
          </a:prstGeom>
          <a:noFill/>
          <a:ln>
            <a:noFill/>
          </a:ln>
        </p:spPr>
        <p:txBody>
          <a:bodyPr lIns="0" tIns="0" rIns="0" bIns="0"/>
          <a:lstStyle/>
          <a:p>
            <a:pPr marL="612327" indent="-514350">
              <a:buClr>
                <a:srgbClr val="FFFFFF"/>
              </a:buClr>
              <a:buSzPct val="45000"/>
              <a:buFont typeface="+mj-lt"/>
              <a:buAutoNum type="arabicPeriod"/>
              <a:defRPr/>
            </a:pPr>
            <a:r>
              <a:rPr lang="en-GB" sz="2800" spc="-1" dirty="0">
                <a:latin typeface="Arial" panose="020B0604020202020204" pitchFamily="34" charset="0"/>
                <a:cs typeface="Arial" panose="020B0604020202020204" pitchFamily="34" charset="0"/>
              </a:rPr>
              <a:t>Reference </a:t>
            </a:r>
            <a:r>
              <a:rPr lang="hu-HU" sz="2800" spc="-1" dirty="0" err="1">
                <a:latin typeface="Arial" panose="020B0604020202020204" pitchFamily="34" charset="0"/>
                <a:cs typeface="Arial" panose="020B0604020202020204" pitchFamily="34" charset="0"/>
              </a:rPr>
              <a:t>words</a:t>
            </a:r>
            <a:r>
              <a:rPr lang="en-GB" sz="2800" spc="-1" dirty="0">
                <a:latin typeface="Arial" panose="020B0604020202020204" pitchFamily="34" charset="0"/>
                <a:cs typeface="Arial" panose="020B0604020202020204" pitchFamily="34" charset="0"/>
              </a:rPr>
              <a:t>:</a:t>
            </a:r>
            <a:r>
              <a:rPr lang="hu-HU" sz="2800" spc="-1" dirty="0">
                <a:latin typeface="Arial" panose="020B0604020202020204" pitchFamily="34" charset="0"/>
                <a:cs typeface="Arial" panose="020B0604020202020204" pitchFamily="34" charset="0"/>
              </a:rPr>
              <a:t> </a:t>
            </a:r>
            <a:r>
              <a:rPr lang="en-GB" sz="2800" spc="-1" dirty="0">
                <a:solidFill>
                  <a:srgbClr val="FF0000"/>
                </a:solidFill>
                <a:latin typeface="Arial" panose="020B0604020202020204" pitchFamily="34" charset="0"/>
                <a:cs typeface="Arial" panose="020B0604020202020204" pitchFamily="34" charset="0"/>
              </a:rPr>
              <a:t>they, their, them</a:t>
            </a:r>
            <a:endParaRPr sz="2800" dirty="0">
              <a:latin typeface="Arial" panose="020B0604020202020204" pitchFamily="34" charset="0"/>
              <a:cs typeface="Arial" panose="020B0604020202020204" pitchFamily="34" charset="0"/>
            </a:endParaRPr>
          </a:p>
          <a:p>
            <a:pPr marL="612327" indent="-514350">
              <a:lnSpc>
                <a:spcPct val="130000"/>
              </a:lnSpc>
              <a:buClr>
                <a:srgbClr val="FFFFFF"/>
              </a:buClr>
              <a:buSzPct val="45000"/>
              <a:buFont typeface="+mj-lt"/>
              <a:buAutoNum type="arabicPeriod"/>
              <a:defRPr/>
            </a:pPr>
            <a:r>
              <a:rPr lang="en-GB" sz="2800" spc="-1" dirty="0">
                <a:latin typeface="Arial" panose="020B0604020202020204" pitchFamily="34" charset="0"/>
                <a:cs typeface="Arial" panose="020B0604020202020204" pitchFamily="34" charset="0"/>
              </a:rPr>
              <a:t>Repetition:</a:t>
            </a:r>
            <a:r>
              <a:rPr lang="hu-HU" sz="2800" spc="-1" dirty="0">
                <a:latin typeface="Arial" panose="020B0604020202020204" pitchFamily="34" charset="0"/>
                <a:cs typeface="Arial" panose="020B0604020202020204" pitchFamily="34" charset="0"/>
              </a:rPr>
              <a:t> </a:t>
            </a:r>
            <a:r>
              <a:rPr lang="en-GB" sz="2800" spc="-1" dirty="0">
                <a:solidFill>
                  <a:srgbClr val="0000FF"/>
                </a:solidFill>
                <a:latin typeface="Arial" panose="020B0604020202020204" pitchFamily="34" charset="0"/>
                <a:cs typeface="Arial" panose="020B0604020202020204" pitchFamily="34" charset="0"/>
              </a:rPr>
              <a:t>Chris, Chris</a:t>
            </a:r>
            <a:endParaRPr sz="2800" dirty="0">
              <a:latin typeface="Arial" panose="020B0604020202020204" pitchFamily="34" charset="0"/>
              <a:cs typeface="Arial" panose="020B0604020202020204" pitchFamily="34" charset="0"/>
            </a:endParaRPr>
          </a:p>
          <a:p>
            <a:pPr marL="612327" indent="-514350">
              <a:lnSpc>
                <a:spcPct val="130000"/>
              </a:lnSpc>
              <a:buClr>
                <a:srgbClr val="FFFFFF"/>
              </a:buClr>
              <a:buSzPct val="45000"/>
              <a:buFont typeface="+mj-lt"/>
              <a:buAutoNum type="arabicPeriod"/>
              <a:defRPr/>
            </a:pPr>
            <a:r>
              <a:rPr lang="hu-HU" sz="2800" spc="-1" dirty="0" err="1">
                <a:latin typeface="Arial" panose="020B0604020202020204" pitchFamily="34" charset="0"/>
                <a:cs typeface="Arial" panose="020B0604020202020204" pitchFamily="34" charset="0"/>
              </a:rPr>
              <a:t>Lexical</a:t>
            </a:r>
            <a:r>
              <a:rPr lang="hu-HU" sz="2800" spc="-1" dirty="0">
                <a:latin typeface="Arial" panose="020B0604020202020204" pitchFamily="34" charset="0"/>
                <a:cs typeface="Arial" panose="020B0604020202020204" pitchFamily="34" charset="0"/>
              </a:rPr>
              <a:t> </a:t>
            </a:r>
            <a:r>
              <a:rPr lang="hu-HU" sz="2800" spc="-1" dirty="0" err="1">
                <a:latin typeface="Arial" panose="020B0604020202020204" pitchFamily="34" charset="0"/>
                <a:cs typeface="Arial" panose="020B0604020202020204" pitchFamily="34" charset="0"/>
              </a:rPr>
              <a:t>relatonships</a:t>
            </a:r>
            <a:r>
              <a:rPr lang="en-GB" sz="2800" spc="-1" dirty="0">
                <a:latin typeface="Arial" panose="020B0604020202020204" pitchFamily="34" charset="0"/>
                <a:cs typeface="Arial" panose="020B0604020202020204" pitchFamily="34" charset="0"/>
              </a:rPr>
              <a:t>:</a:t>
            </a:r>
            <a:r>
              <a:rPr lang="hu-HU" sz="2800" spc="-1" dirty="0">
                <a:latin typeface="Arial" panose="020B0604020202020204" pitchFamily="34" charset="0"/>
                <a:cs typeface="Arial" panose="020B0604020202020204" pitchFamily="34" charset="0"/>
              </a:rPr>
              <a:t> </a:t>
            </a:r>
            <a:r>
              <a:rPr lang="en-GB" sz="2800" spc="-1" dirty="0">
                <a:solidFill>
                  <a:srgbClr val="00CC33"/>
                </a:solidFill>
                <a:latin typeface="Arial" panose="020B0604020202020204" pitchFamily="34" charset="0"/>
                <a:cs typeface="Arial" panose="020B0604020202020204" pitchFamily="34" charset="0"/>
              </a:rPr>
              <a:t>employees…, the job</a:t>
            </a:r>
            <a:endParaRPr lang="hu-HU" sz="2800" spc="-1" dirty="0">
              <a:solidFill>
                <a:srgbClr val="00CC33"/>
              </a:solidFill>
              <a:latin typeface="Arial" panose="020B0604020202020204" pitchFamily="34" charset="0"/>
              <a:cs typeface="Arial" panose="020B0604020202020204" pitchFamily="34" charset="0"/>
            </a:endParaRPr>
          </a:p>
          <a:p>
            <a:pPr marL="3812727" lvl="7" indent="-514350">
              <a:lnSpc>
                <a:spcPct val="130000"/>
              </a:lnSpc>
              <a:buClr>
                <a:srgbClr val="FFFFFF"/>
              </a:buClr>
              <a:buSzPct val="45000"/>
              <a:buFont typeface="+mj-lt"/>
              <a:buAutoNum type="arabicPeriod"/>
              <a:defRPr/>
            </a:pPr>
            <a:r>
              <a:rPr lang="hu-HU" sz="2800" spc="-1" dirty="0">
                <a:solidFill>
                  <a:srgbClr val="CC00CC"/>
                </a:solidFill>
                <a:latin typeface="Arial" panose="020B0604020202020204" pitchFamily="34" charset="0"/>
                <a:cs typeface="Arial" panose="020B0604020202020204" pitchFamily="34" charset="0"/>
              </a:rPr>
              <a:t> </a:t>
            </a:r>
            <a:r>
              <a:rPr lang="en-GB" sz="2800" spc="-1" dirty="0">
                <a:solidFill>
                  <a:srgbClr val="CC00CC"/>
                </a:solidFill>
                <a:latin typeface="Arial" panose="020B0604020202020204" pitchFamily="34" charset="0"/>
                <a:cs typeface="Arial" panose="020B0604020202020204" pitchFamily="34" charset="0"/>
              </a:rPr>
              <a:t>purchase, the cost</a:t>
            </a:r>
            <a:r>
              <a:rPr lang="en-GB" sz="2800" spc="-1" dirty="0">
                <a:solidFill>
                  <a:srgbClr val="000000"/>
                </a:solidFill>
                <a:latin typeface="Arial" panose="020B0604020202020204" pitchFamily="34" charset="0"/>
                <a:cs typeface="Arial" panose="020B0604020202020204" pitchFamily="34" charset="0"/>
              </a:rPr>
              <a:t>  </a:t>
            </a:r>
            <a:endParaRPr sz="2800" dirty="0">
              <a:latin typeface="Arial" panose="020B0604020202020204" pitchFamily="34" charset="0"/>
              <a:cs typeface="Arial" panose="020B0604020202020204" pitchFamily="34" charset="0"/>
            </a:endParaRPr>
          </a:p>
          <a:p>
            <a:pPr marL="612327" indent="-514350">
              <a:lnSpc>
                <a:spcPct val="130000"/>
              </a:lnSpc>
              <a:buClr>
                <a:srgbClr val="FFFFFF"/>
              </a:buClr>
              <a:buSzPct val="45000"/>
              <a:buFont typeface="+mj-lt"/>
              <a:buAutoNum type="arabicPeriod"/>
              <a:defRPr/>
            </a:pPr>
            <a:r>
              <a:rPr lang="en-GB" sz="2800" spc="-1" dirty="0">
                <a:latin typeface="Arial" panose="020B0604020202020204" pitchFamily="34" charset="0"/>
                <a:cs typeface="Arial" panose="020B0604020202020204" pitchFamily="34" charset="0"/>
              </a:rPr>
              <a:t>Ellipsis:	</a:t>
            </a:r>
            <a:r>
              <a:rPr lang="hu-HU" sz="2800" spc="-1" dirty="0">
                <a:latin typeface="Arial" panose="020B0604020202020204" pitchFamily="34" charset="0"/>
                <a:cs typeface="Arial" panose="020B0604020202020204" pitchFamily="34" charset="0"/>
              </a:rPr>
              <a:t> </a:t>
            </a:r>
            <a:r>
              <a:rPr lang="en-GB" sz="2800" spc="-1" dirty="0">
                <a:solidFill>
                  <a:srgbClr val="7030A0"/>
                </a:solidFill>
                <a:latin typeface="Arial" panose="020B0604020202020204" pitchFamily="34" charset="0"/>
                <a:cs typeface="Arial" panose="020B0604020202020204" pitchFamily="34" charset="0"/>
              </a:rPr>
              <a:t>aprons</a:t>
            </a:r>
            <a:r>
              <a:rPr lang="hu-HU" sz="2800" spc="-1" dirty="0">
                <a:solidFill>
                  <a:srgbClr val="7030A0"/>
                </a:solidFill>
                <a:latin typeface="Arial" panose="020B0604020202020204" pitchFamily="34" charset="0"/>
                <a:cs typeface="Arial" panose="020B0604020202020204" pitchFamily="34" charset="0"/>
              </a:rPr>
              <a:t> </a:t>
            </a:r>
            <a:r>
              <a:rPr lang="en-GB" sz="2800" spc="-1" dirty="0">
                <a:solidFill>
                  <a:srgbClr val="7030A0"/>
                </a:solidFill>
                <a:latin typeface="Arial" panose="020B0604020202020204" pitchFamily="34" charset="0"/>
                <a:cs typeface="Arial" panose="020B0604020202020204" pitchFamily="34" charset="0"/>
              </a:rPr>
              <a:t>…</a:t>
            </a:r>
            <a:r>
              <a:rPr lang="hu-HU" sz="2800" spc="-1" dirty="0">
                <a:solidFill>
                  <a:srgbClr val="7030A0"/>
                </a:solidFill>
                <a:latin typeface="Arial" panose="020B0604020202020204" pitchFamily="34" charset="0"/>
                <a:cs typeface="Arial" panose="020B0604020202020204" pitchFamily="34" charset="0"/>
              </a:rPr>
              <a:t> </a:t>
            </a:r>
            <a:r>
              <a:rPr lang="en-GB" sz="2800" spc="-1" dirty="0">
                <a:solidFill>
                  <a:srgbClr val="7030A0"/>
                </a:solidFill>
                <a:latin typeface="Arial" panose="020B0604020202020204" pitchFamily="34" charset="0"/>
                <a:cs typeface="Arial" panose="020B0604020202020204" pitchFamily="34" charset="0"/>
              </a:rPr>
              <a:t>the cost (of the aprons)</a:t>
            </a:r>
            <a:endParaRPr sz="2800" dirty="0">
              <a:solidFill>
                <a:srgbClr val="7030A0"/>
              </a:solidFill>
              <a:latin typeface="Arial" panose="020B0604020202020204" pitchFamily="34" charset="0"/>
              <a:cs typeface="Arial" panose="020B0604020202020204" pitchFamily="34" charset="0"/>
            </a:endParaRPr>
          </a:p>
        </p:txBody>
      </p:sp>
      <p:pic>
        <p:nvPicPr>
          <p:cNvPr id="5" name="Kép 4"/>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1488534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latin typeface="Arial" panose="020B0604020202020204" pitchFamily="34" charset="0"/>
                <a:cs typeface="Arial" panose="020B0604020202020204" pitchFamily="34" charset="0"/>
              </a:rPr>
              <a:t>3. </a:t>
            </a:r>
            <a:r>
              <a:rPr lang="hu-HU" dirty="0" err="1">
                <a:latin typeface="Arial" panose="020B0604020202020204" pitchFamily="34" charset="0"/>
                <a:cs typeface="Arial" panose="020B0604020202020204" pitchFamily="34" charset="0"/>
              </a:rPr>
              <a:t>Cohesion</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vs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coherence</a:t>
            </a:r>
            <a:endParaRPr lang="hu-HU" dirty="0">
              <a:latin typeface="Arial" panose="020B0604020202020204" pitchFamily="34" charset="0"/>
              <a:cs typeface="Arial" panose="020B0604020202020204" pitchFamily="34" charset="0"/>
            </a:endParaRPr>
          </a:p>
        </p:txBody>
      </p:sp>
      <p:sp>
        <p:nvSpPr>
          <p:cNvPr id="3" name="Tartalom helye 2"/>
          <p:cNvSpPr>
            <a:spLocks noGrp="1"/>
          </p:cNvSpPr>
          <p:nvPr>
            <p:ph idx="1"/>
          </p:nvPr>
        </p:nvSpPr>
        <p:spPr/>
        <p:txBody>
          <a:bodyPr/>
          <a:lstStyle/>
          <a:p>
            <a:r>
              <a:rPr lang="hu-HU" altLang="hu-HU" b="1" dirty="0" err="1">
                <a:latin typeface="Arial" panose="020B0604020202020204" pitchFamily="34" charset="0"/>
                <a:cs typeface="Arial" panose="020B0604020202020204" pitchFamily="34" charset="0"/>
              </a:rPr>
              <a:t>cohesion</a:t>
            </a:r>
            <a:r>
              <a:rPr lang="hu-HU" altLang="hu-HU" dirty="0">
                <a:latin typeface="Arial" panose="020B0604020202020204" pitchFamily="34" charset="0"/>
                <a:cs typeface="Arial" panose="020B0604020202020204" pitchFamily="34" charset="0"/>
              </a:rPr>
              <a:t>:</a:t>
            </a:r>
            <a:r>
              <a:rPr lang="en-GB" altLang="hu-HU" dirty="0">
                <a:latin typeface="Arial" panose="020B0604020202020204" pitchFamily="34" charset="0"/>
                <a:cs typeface="Arial" panose="020B0604020202020204" pitchFamily="34" charset="0"/>
              </a:rPr>
              <a:t> grammatical and lexical</a:t>
            </a:r>
            <a:r>
              <a:rPr lang="hu-HU" altLang="hu-HU" dirty="0">
                <a:latin typeface="Arial" panose="020B0604020202020204" pitchFamily="34" charset="0"/>
                <a:cs typeface="Arial" panose="020B0604020202020204" pitchFamily="34" charset="0"/>
              </a:rPr>
              <a:t> </a:t>
            </a:r>
            <a:r>
              <a:rPr lang="en-GB" altLang="hu-HU" dirty="0">
                <a:latin typeface="Arial" panose="020B0604020202020204" pitchFamily="34" charset="0"/>
                <a:cs typeface="Arial" panose="020B0604020202020204" pitchFamily="34" charset="0"/>
              </a:rPr>
              <a:t>features that </a:t>
            </a:r>
            <a:r>
              <a:rPr lang="hu-HU" altLang="hu-HU" dirty="0" err="1">
                <a:latin typeface="Arial" panose="020B0604020202020204" pitchFamily="34" charset="0"/>
                <a:cs typeface="Arial" panose="020B0604020202020204" pitchFamily="34" charset="0"/>
              </a:rPr>
              <a:t>holds</a:t>
            </a:r>
            <a:r>
              <a:rPr lang="hu-HU" altLang="hu-HU" dirty="0">
                <a:latin typeface="Arial" panose="020B0604020202020204" pitchFamily="34" charset="0"/>
                <a:cs typeface="Arial" panose="020B0604020202020204" pitchFamily="34" charset="0"/>
              </a:rPr>
              <a:t> a </a:t>
            </a:r>
            <a:r>
              <a:rPr lang="hu-HU" altLang="hu-HU" dirty="0" err="1">
                <a:latin typeface="Arial" panose="020B0604020202020204" pitchFamily="34" charset="0"/>
                <a:cs typeface="Arial" panose="020B0604020202020204" pitchFamily="34" charset="0"/>
              </a:rPr>
              <a:t>piece</a:t>
            </a:r>
            <a:r>
              <a:rPr lang="hu-HU" altLang="hu-HU" dirty="0">
                <a:latin typeface="Arial" panose="020B0604020202020204" pitchFamily="34" charset="0"/>
                <a:cs typeface="Arial" panose="020B0604020202020204" pitchFamily="34" charset="0"/>
              </a:rPr>
              <a:t> of </a:t>
            </a:r>
            <a:r>
              <a:rPr lang="hu-HU" altLang="hu-HU" dirty="0" err="1">
                <a:latin typeface="Arial" panose="020B0604020202020204" pitchFamily="34" charset="0"/>
                <a:cs typeface="Arial" panose="020B0604020202020204" pitchFamily="34" charset="0"/>
              </a:rPr>
              <a:t>writing</a:t>
            </a:r>
            <a:r>
              <a:rPr lang="hu-HU" altLang="hu-HU" dirty="0">
                <a:latin typeface="Arial" panose="020B0604020202020204" pitchFamily="34" charset="0"/>
                <a:cs typeface="Arial" panose="020B0604020202020204" pitchFamily="34" charset="0"/>
              </a:rPr>
              <a:t> </a:t>
            </a:r>
            <a:r>
              <a:rPr lang="hu-HU" altLang="hu-HU" dirty="0" err="1">
                <a:latin typeface="Arial" panose="020B0604020202020204" pitchFamily="34" charset="0"/>
                <a:cs typeface="Arial" panose="020B0604020202020204" pitchFamily="34" charset="0"/>
              </a:rPr>
              <a:t>together</a:t>
            </a:r>
            <a:r>
              <a:rPr lang="hu-HU" altLang="hu-HU" dirty="0">
                <a:latin typeface="Arial" panose="020B0604020202020204" pitchFamily="34" charset="0"/>
                <a:cs typeface="Arial" panose="020B0604020202020204" pitchFamily="34" charset="0"/>
              </a:rPr>
              <a:t>; </a:t>
            </a:r>
            <a:r>
              <a:rPr lang="hu-HU" altLang="hu-HU" dirty="0" err="1">
                <a:latin typeface="Arial" panose="020B0604020202020204" pitchFamily="34" charset="0"/>
                <a:cs typeface="Arial" panose="020B0604020202020204" pitchFamily="34" charset="0"/>
              </a:rPr>
              <a:t>glue</a:t>
            </a:r>
            <a:endParaRPr lang="hu-HU" altLang="hu-HU" dirty="0">
              <a:latin typeface="Arial" panose="020B0604020202020204" pitchFamily="34" charset="0"/>
              <a:cs typeface="Arial" panose="020B0604020202020204" pitchFamily="34" charset="0"/>
            </a:endParaRPr>
          </a:p>
          <a:p>
            <a:endParaRPr lang="hu-HU" dirty="0">
              <a:latin typeface="Arial" panose="020B0604020202020204" pitchFamily="34" charset="0"/>
              <a:cs typeface="Arial" panose="020B0604020202020204" pitchFamily="34" charset="0"/>
            </a:endParaRPr>
          </a:p>
          <a:p>
            <a:endParaRPr lang="hu-HU" dirty="0">
              <a:latin typeface="Arial" panose="020B0604020202020204" pitchFamily="34" charset="0"/>
              <a:cs typeface="Arial" panose="020B0604020202020204" pitchFamily="34" charset="0"/>
            </a:endParaRPr>
          </a:p>
          <a:p>
            <a:r>
              <a:rPr lang="en-GB" altLang="hu-HU" b="1" dirty="0">
                <a:latin typeface="Arial" panose="020B0604020202020204" pitchFamily="34" charset="0"/>
                <a:cs typeface="Arial" panose="020B0604020202020204" pitchFamily="34" charset="0"/>
              </a:rPr>
              <a:t>coherence</a:t>
            </a:r>
            <a:r>
              <a:rPr lang="en-GB" altLang="hu-HU" dirty="0">
                <a:latin typeface="Arial" panose="020B0604020202020204" pitchFamily="34" charset="0"/>
                <a:cs typeface="Arial" panose="020B0604020202020204" pitchFamily="34" charset="0"/>
              </a:rPr>
              <a:t>: concepts and relationships which link the sentences of a text</a:t>
            </a:r>
            <a:r>
              <a:rPr lang="hu-HU" altLang="hu-HU" dirty="0">
                <a:latin typeface="Arial" panose="020B0604020202020204" pitchFamily="34" charset="0"/>
                <a:cs typeface="Arial" panose="020B0604020202020204" pitchFamily="34" charset="0"/>
              </a:rPr>
              <a:t>; </a:t>
            </a:r>
            <a:r>
              <a:rPr lang="es-ES_tradnl" altLang="hu-HU" dirty="0">
                <a:latin typeface="Arial" panose="020B0604020202020204" pitchFamily="34" charset="0"/>
                <a:cs typeface="Arial" panose="020B0604020202020204" pitchFamily="34" charset="0"/>
              </a:rPr>
              <a:t>clear organis</a:t>
            </a:r>
            <a:r>
              <a:rPr lang="hu-HU" altLang="hu-HU" dirty="0" err="1">
                <a:latin typeface="Arial" panose="020B0604020202020204" pitchFamily="34" charset="0"/>
                <a:cs typeface="Arial" panose="020B0604020202020204" pitchFamily="34" charset="0"/>
              </a:rPr>
              <a:t>ation</a:t>
            </a:r>
            <a:r>
              <a:rPr lang="es-ES_tradnl" altLang="hu-HU" dirty="0">
                <a:latin typeface="Arial" panose="020B0604020202020204" pitchFamily="34" charset="0"/>
                <a:cs typeface="Arial" panose="020B0604020202020204" pitchFamily="34" charset="0"/>
              </a:rPr>
              <a:t> and a logical sequence of ideas</a:t>
            </a:r>
            <a:endParaRPr lang="hu-HU" dirty="0">
              <a:latin typeface="Arial" panose="020B0604020202020204" pitchFamily="34" charset="0"/>
              <a:cs typeface="Arial" panose="020B0604020202020204" pitchFamily="34" charset="0"/>
            </a:endParaRPr>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2012996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latin typeface="Arial" panose="020B0604020202020204" pitchFamily="34" charset="0"/>
                <a:cs typeface="Arial" panose="020B0604020202020204" pitchFamily="34" charset="0"/>
              </a:rPr>
              <a:t>3. </a:t>
            </a:r>
            <a:r>
              <a:rPr lang="hu-HU" dirty="0" err="1">
                <a:latin typeface="Arial" panose="020B0604020202020204" pitchFamily="34" charset="0"/>
                <a:cs typeface="Arial" panose="020B0604020202020204" pitchFamily="34" charset="0"/>
              </a:rPr>
              <a:t>Cohesion</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vs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coherence</a:t>
            </a:r>
            <a:endParaRPr lang="hu-HU" dirty="0"/>
          </a:p>
        </p:txBody>
      </p:sp>
      <p:sp>
        <p:nvSpPr>
          <p:cNvPr id="3" name="Tartalom helye 2"/>
          <p:cNvSpPr>
            <a:spLocks noGrp="1"/>
          </p:cNvSpPr>
          <p:nvPr>
            <p:ph idx="1"/>
          </p:nvPr>
        </p:nvSpPr>
        <p:spPr/>
        <p:txBody>
          <a:bodyPr/>
          <a:lstStyle/>
          <a:p>
            <a:pPr algn="just"/>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or</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coherent</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or</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both</a:t>
            </a:r>
            <a:r>
              <a:rPr lang="hu-HU" dirty="0">
                <a:latin typeface="Arial" panose="020B0604020202020204" pitchFamily="34" charset="0"/>
                <a:cs typeface="Arial" panose="020B0604020202020204" pitchFamily="34" charset="0"/>
              </a:rPr>
              <a:t>?</a:t>
            </a:r>
          </a:p>
          <a:p>
            <a:pPr algn="just"/>
            <a:endParaRPr lang="hu-HU" dirty="0">
              <a:latin typeface="Arial" panose="020B0604020202020204" pitchFamily="34" charset="0"/>
              <a:cs typeface="Arial" panose="020B0604020202020204" pitchFamily="34" charset="0"/>
            </a:endParaRPr>
          </a:p>
          <a:p>
            <a:pPr algn="just"/>
            <a:r>
              <a:rPr lang="hu-HU"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My </a:t>
            </a:r>
            <a:r>
              <a:rPr lang="en-US" dirty="0" err="1">
                <a:latin typeface="Arial" panose="020B0604020202020204" pitchFamily="34" charset="0"/>
                <a:cs typeface="Arial" panose="020B0604020202020204" pitchFamily="34" charset="0"/>
              </a:rPr>
              <a:t>favourite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colour</a:t>
            </a:r>
            <a:r>
              <a:rPr lang="en-US" dirty="0">
                <a:latin typeface="Arial" panose="020B0604020202020204" pitchFamily="34" charset="0"/>
                <a:cs typeface="Arial" panose="020B0604020202020204" pitchFamily="34" charset="0"/>
              </a:rPr>
              <a:t> is </a:t>
            </a:r>
            <a:r>
              <a:rPr lang="en-US" b="1" dirty="0">
                <a:latin typeface="Arial" panose="020B0604020202020204" pitchFamily="34" charset="0"/>
                <a:cs typeface="Arial" panose="020B0604020202020204" pitchFamily="34" charset="0"/>
              </a:rPr>
              <a:t>blue</a:t>
            </a:r>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Blue</a:t>
            </a:r>
            <a:r>
              <a:rPr lang="en-US" dirty="0">
                <a:latin typeface="Arial" panose="020B0604020202020204" pitchFamily="34" charset="0"/>
                <a:cs typeface="Arial" panose="020B0604020202020204" pitchFamily="34" charset="0"/>
              </a:rPr>
              <a:t> sports cars go </a:t>
            </a:r>
            <a:r>
              <a:rPr lang="en-US" b="1" dirty="0">
                <a:latin typeface="Arial" panose="020B0604020202020204" pitchFamily="34" charset="0"/>
                <a:cs typeface="Arial" panose="020B0604020202020204" pitchFamily="34" charset="0"/>
              </a:rPr>
              <a:t>very fast</a:t>
            </a:r>
            <a:r>
              <a:rPr lang="en-US" dirty="0">
                <a:latin typeface="Arial" panose="020B0604020202020204" pitchFamily="34" charset="0"/>
                <a:cs typeface="Arial" panose="020B0604020202020204" pitchFamily="34" charset="0"/>
              </a:rPr>
              <a:t>. Driving </a:t>
            </a:r>
            <a:r>
              <a:rPr lang="en-US" b="1" dirty="0">
                <a:latin typeface="Arial" panose="020B0604020202020204" pitchFamily="34" charset="0"/>
                <a:cs typeface="Arial" panose="020B0604020202020204" pitchFamily="34" charset="0"/>
              </a:rPr>
              <a:t>in this way</a:t>
            </a:r>
            <a:r>
              <a:rPr lang="en-US" dirty="0">
                <a:latin typeface="Arial" panose="020B0604020202020204" pitchFamily="34" charset="0"/>
                <a:cs typeface="Arial" panose="020B0604020202020204" pitchFamily="34" charset="0"/>
              </a:rPr>
              <a:t> is dangerous and can cause many </a:t>
            </a:r>
            <a:r>
              <a:rPr lang="en-US" b="1" dirty="0">
                <a:latin typeface="Arial" panose="020B0604020202020204" pitchFamily="34" charset="0"/>
                <a:cs typeface="Arial" panose="020B0604020202020204" pitchFamily="34" charset="0"/>
              </a:rPr>
              <a:t>car crashes</a:t>
            </a:r>
            <a:r>
              <a:rPr lang="en-US" dirty="0">
                <a:latin typeface="Arial" panose="020B0604020202020204" pitchFamily="34" charset="0"/>
                <a:cs typeface="Arial" panose="020B0604020202020204" pitchFamily="34" charset="0"/>
              </a:rPr>
              <a:t>. I had a </a:t>
            </a:r>
            <a:r>
              <a:rPr lang="en-US" b="1" dirty="0">
                <a:latin typeface="Arial" panose="020B0604020202020204" pitchFamily="34" charset="0"/>
                <a:cs typeface="Arial" panose="020B0604020202020204" pitchFamily="34" charset="0"/>
              </a:rPr>
              <a:t>car accident </a:t>
            </a:r>
            <a:r>
              <a:rPr lang="en-US" dirty="0">
                <a:latin typeface="Arial" panose="020B0604020202020204" pitchFamily="34" charset="0"/>
                <a:cs typeface="Arial" panose="020B0604020202020204" pitchFamily="34" charset="0"/>
              </a:rPr>
              <a:t>once and </a:t>
            </a:r>
            <a:r>
              <a:rPr lang="en-US" b="1" dirty="0">
                <a:latin typeface="Arial" panose="020B0604020202020204" pitchFamily="34" charset="0"/>
                <a:cs typeface="Arial" panose="020B0604020202020204" pitchFamily="34" charset="0"/>
              </a:rPr>
              <a:t>broke my leg</a:t>
            </a:r>
            <a:r>
              <a:rPr lang="en-US" dirty="0">
                <a:latin typeface="Arial" panose="020B0604020202020204" pitchFamily="34" charset="0"/>
                <a:cs typeface="Arial" panose="020B0604020202020204" pitchFamily="34" charset="0"/>
              </a:rPr>
              <a:t>. I was very sad because I had to miss a holiday in Europe because of </a:t>
            </a:r>
            <a:r>
              <a:rPr lang="en-US" b="1" dirty="0">
                <a:latin typeface="Arial" panose="020B0604020202020204" pitchFamily="34" charset="0"/>
                <a:cs typeface="Arial" panose="020B0604020202020204" pitchFamily="34" charset="0"/>
              </a:rPr>
              <a:t>the injury</a:t>
            </a:r>
            <a:r>
              <a:rPr lang="en-US" dirty="0">
                <a:latin typeface="Arial" panose="020B0604020202020204" pitchFamily="34" charset="0"/>
                <a:cs typeface="Arial" panose="020B0604020202020204" pitchFamily="34" charset="0"/>
              </a:rPr>
              <a:t>.</a:t>
            </a:r>
            <a:r>
              <a:rPr lang="hu-HU" dirty="0">
                <a:latin typeface="Arial" panose="020B0604020202020204" pitchFamily="34" charset="0"/>
                <a:cs typeface="Arial" panose="020B0604020202020204" pitchFamily="34" charset="0"/>
              </a:rPr>
              <a:t>”</a:t>
            </a:r>
          </a:p>
          <a:p>
            <a:pPr algn="just"/>
            <a:endParaRPr lang="hu-HU" dirty="0">
              <a:latin typeface="Arial" panose="020B0604020202020204" pitchFamily="34" charset="0"/>
              <a:cs typeface="Arial" panose="020B0604020202020204" pitchFamily="34" charset="0"/>
            </a:endParaRPr>
          </a:p>
          <a:p>
            <a:pPr algn="just"/>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but</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not</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coherent</a:t>
            </a:r>
            <a:endParaRPr lang="hu-HU" dirty="0">
              <a:latin typeface="Arial" panose="020B0604020202020204" pitchFamily="34" charset="0"/>
              <a:cs typeface="Arial" panose="020B0604020202020204" pitchFamily="34" charset="0"/>
            </a:endParaRPr>
          </a:p>
        </p:txBody>
      </p:sp>
      <p:pic>
        <p:nvPicPr>
          <p:cNvPr id="4" name="Kép 3">
            <a:extLst>
              <a:ext uri="{FF2B5EF4-FFF2-40B4-BE49-F238E27FC236}">
                <a16:creationId xmlns:a16="http://schemas.microsoft.com/office/drawing/2014/main" id="{7263076C-3457-492A-879E-E5994638F7BE}"/>
              </a:ext>
            </a:extLst>
          </p:cNvPr>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2304637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latin typeface="Arial" panose="020B0604020202020204" pitchFamily="34" charset="0"/>
                <a:cs typeface="Arial" panose="020B0604020202020204" pitchFamily="34" charset="0"/>
              </a:rPr>
              <a:t>3. </a:t>
            </a:r>
            <a:r>
              <a:rPr lang="hu-HU" dirty="0" err="1">
                <a:latin typeface="Arial" panose="020B0604020202020204" pitchFamily="34" charset="0"/>
                <a:cs typeface="Arial" panose="020B0604020202020204" pitchFamily="34" charset="0"/>
              </a:rPr>
              <a:t>Cohesion</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vs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coherence</a:t>
            </a:r>
            <a:endParaRPr lang="hu-HU" dirty="0"/>
          </a:p>
        </p:txBody>
      </p:sp>
      <p:sp>
        <p:nvSpPr>
          <p:cNvPr id="3" name="Tartalom helye 2"/>
          <p:cNvSpPr>
            <a:spLocks noGrp="1"/>
          </p:cNvSpPr>
          <p:nvPr>
            <p:ph idx="1"/>
          </p:nvPr>
        </p:nvSpPr>
        <p:spPr/>
        <p:txBody>
          <a:bodyPr/>
          <a:lstStyle/>
          <a:p>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or</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coherent</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or</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both</a:t>
            </a:r>
            <a:r>
              <a:rPr lang="hu-HU" dirty="0">
                <a:latin typeface="Arial" panose="020B0604020202020204" pitchFamily="34" charset="0"/>
                <a:cs typeface="Arial" panose="020B0604020202020204" pitchFamily="34" charset="0"/>
              </a:rPr>
              <a:t>?</a:t>
            </a:r>
          </a:p>
          <a:p>
            <a:endParaRPr lang="hu-HU" dirty="0">
              <a:latin typeface="Arial" panose="020B0604020202020204" pitchFamily="34" charset="0"/>
              <a:cs typeface="Arial" panose="020B0604020202020204" pitchFamily="34" charset="0"/>
            </a:endParaRPr>
          </a:p>
          <a:p>
            <a:pPr algn="just"/>
            <a:r>
              <a:rPr lang="hu-HU"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My </a:t>
            </a:r>
            <a:r>
              <a:rPr lang="en-US" dirty="0" err="1">
                <a:latin typeface="Arial" panose="020B0604020202020204" pitchFamily="34" charset="0"/>
                <a:cs typeface="Arial" panose="020B0604020202020204" pitchFamily="34" charset="0"/>
              </a:rPr>
              <a:t>favourite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colour</a:t>
            </a:r>
            <a:r>
              <a:rPr lang="en-US" dirty="0">
                <a:latin typeface="Arial" panose="020B0604020202020204" pitchFamily="34" charset="0"/>
                <a:cs typeface="Arial" panose="020B0604020202020204" pitchFamily="34" charset="0"/>
              </a:rPr>
              <a:t> is blue. I'm calm and relaxed. In the summer I lie on the grass and look up.</a:t>
            </a:r>
            <a:r>
              <a:rPr lang="hu-HU" dirty="0">
                <a:latin typeface="Arial" panose="020B0604020202020204" pitchFamily="34" charset="0"/>
                <a:cs typeface="Arial" panose="020B0604020202020204" pitchFamily="34" charset="0"/>
              </a:rPr>
              <a:t>”</a:t>
            </a:r>
          </a:p>
          <a:p>
            <a:endParaRPr lang="hu-HU" dirty="0">
              <a:latin typeface="Arial" panose="020B0604020202020204" pitchFamily="34" charset="0"/>
              <a:cs typeface="Arial" panose="020B0604020202020204" pitchFamily="34" charset="0"/>
            </a:endParaRPr>
          </a:p>
          <a:p>
            <a:r>
              <a:rPr lang="hu-HU" dirty="0" err="1">
                <a:latin typeface="Arial" panose="020B0604020202020204" pitchFamily="34" charset="0"/>
                <a:cs typeface="Arial" panose="020B0604020202020204" pitchFamily="34" charset="0"/>
              </a:rPr>
              <a:t>Coherent</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but</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not</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cohesive</a:t>
            </a:r>
            <a:endParaRPr lang="hu-HU" dirty="0">
              <a:latin typeface="Arial" panose="020B0604020202020204" pitchFamily="34" charset="0"/>
              <a:cs typeface="Arial" panose="020B0604020202020204" pitchFamily="34" charset="0"/>
            </a:endParaRPr>
          </a:p>
        </p:txBody>
      </p:sp>
      <p:pic>
        <p:nvPicPr>
          <p:cNvPr id="4" name="Kép 3">
            <a:extLst>
              <a:ext uri="{FF2B5EF4-FFF2-40B4-BE49-F238E27FC236}">
                <a16:creationId xmlns:a16="http://schemas.microsoft.com/office/drawing/2014/main" id="{A4F2B9C2-9068-47E1-9F45-A163F355C354}"/>
              </a:ext>
            </a:extLst>
          </p:cNvPr>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1649264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latin typeface="Arial" panose="020B0604020202020204" pitchFamily="34" charset="0"/>
                <a:cs typeface="Arial" panose="020B0604020202020204" pitchFamily="34" charset="0"/>
              </a:rPr>
              <a:t>3. </a:t>
            </a:r>
            <a:r>
              <a:rPr lang="hu-HU" dirty="0" err="1">
                <a:latin typeface="Arial" panose="020B0604020202020204" pitchFamily="34" charset="0"/>
                <a:cs typeface="Arial" panose="020B0604020202020204" pitchFamily="34" charset="0"/>
              </a:rPr>
              <a:t>Cohesion</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vs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coherence</a:t>
            </a:r>
            <a:endParaRPr lang="hu-HU" dirty="0"/>
          </a:p>
        </p:txBody>
      </p:sp>
      <p:sp>
        <p:nvSpPr>
          <p:cNvPr id="3" name="Tartalom helye 2"/>
          <p:cNvSpPr>
            <a:spLocks noGrp="1"/>
          </p:cNvSpPr>
          <p:nvPr>
            <p:ph idx="1"/>
          </p:nvPr>
        </p:nvSpPr>
        <p:spPr/>
        <p:txBody>
          <a:bodyPr/>
          <a:lstStyle/>
          <a:p>
            <a:pPr algn="just"/>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or</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coherent</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or</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both</a:t>
            </a:r>
            <a:r>
              <a:rPr lang="hu-HU" dirty="0">
                <a:latin typeface="Arial" panose="020B0604020202020204" pitchFamily="34" charset="0"/>
                <a:cs typeface="Arial" panose="020B0604020202020204" pitchFamily="34" charset="0"/>
              </a:rPr>
              <a:t>?</a:t>
            </a:r>
          </a:p>
          <a:p>
            <a:pPr algn="just"/>
            <a:endParaRPr lang="hu-HU" dirty="0">
              <a:latin typeface="Arial" panose="020B0604020202020204" pitchFamily="34" charset="0"/>
              <a:cs typeface="Arial" panose="020B0604020202020204" pitchFamily="34" charset="0"/>
            </a:endParaRPr>
          </a:p>
          <a:p>
            <a:pPr algn="just"/>
            <a:r>
              <a:rPr lang="hu-HU"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My </a:t>
            </a:r>
            <a:r>
              <a:rPr lang="en-US" dirty="0" err="1">
                <a:latin typeface="Arial" panose="020B0604020202020204" pitchFamily="34" charset="0"/>
                <a:cs typeface="Arial" panose="020B0604020202020204" pitchFamily="34" charset="0"/>
              </a:rPr>
              <a:t>favourite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colour</a:t>
            </a:r>
            <a:r>
              <a:rPr lang="en-US" dirty="0">
                <a:latin typeface="Arial" panose="020B0604020202020204" pitchFamily="34" charset="0"/>
                <a:cs typeface="Arial" panose="020B0604020202020204" pitchFamily="34" charset="0"/>
              </a:rPr>
              <a:t> is </a:t>
            </a:r>
            <a:r>
              <a:rPr lang="en-US" b="1" dirty="0">
                <a:latin typeface="Arial" panose="020B0604020202020204" pitchFamily="34" charset="0"/>
                <a:cs typeface="Arial" panose="020B0604020202020204" pitchFamily="34" charset="0"/>
              </a:rPr>
              <a:t>blue</a:t>
            </a:r>
            <a:r>
              <a:rPr lang="en-US" dirty="0">
                <a:latin typeface="Arial" panose="020B0604020202020204" pitchFamily="34" charset="0"/>
                <a:cs typeface="Arial" panose="020B0604020202020204" pitchFamily="34" charset="0"/>
              </a:rPr>
              <a:t>. I like </a:t>
            </a:r>
            <a:r>
              <a:rPr lang="en-US" b="1" dirty="0">
                <a:latin typeface="Arial" panose="020B0604020202020204" pitchFamily="34" charset="0"/>
                <a:cs typeface="Arial" panose="020B0604020202020204" pitchFamily="34" charset="0"/>
              </a:rPr>
              <a:t>it</a:t>
            </a:r>
            <a:r>
              <a:rPr lang="en-US" dirty="0">
                <a:latin typeface="Arial" panose="020B0604020202020204" pitchFamily="34" charset="0"/>
                <a:cs typeface="Arial" panose="020B0604020202020204" pitchFamily="34" charset="0"/>
              </a:rPr>
              <a:t> because </a:t>
            </a:r>
            <a:r>
              <a:rPr lang="en-US" b="1" dirty="0">
                <a:latin typeface="Arial" panose="020B0604020202020204" pitchFamily="34" charset="0"/>
                <a:cs typeface="Arial" panose="020B0604020202020204" pitchFamily="34" charset="0"/>
              </a:rPr>
              <a:t>it</a:t>
            </a:r>
            <a:r>
              <a:rPr lang="en-US" dirty="0">
                <a:latin typeface="Arial" panose="020B0604020202020204" pitchFamily="34" charset="0"/>
                <a:cs typeface="Arial" panose="020B0604020202020204" pitchFamily="34" charset="0"/>
              </a:rPr>
              <a:t> is calming and </a:t>
            </a:r>
            <a:r>
              <a:rPr lang="en-US" b="1" dirty="0">
                <a:latin typeface="Arial" panose="020B0604020202020204" pitchFamily="34" charset="0"/>
                <a:cs typeface="Arial" panose="020B0604020202020204" pitchFamily="34" charset="0"/>
              </a:rPr>
              <a:t>it relaxes me</a:t>
            </a:r>
            <a:r>
              <a:rPr lang="en-US" dirty="0">
                <a:latin typeface="Arial" panose="020B0604020202020204" pitchFamily="34" charset="0"/>
                <a:cs typeface="Arial" panose="020B0604020202020204" pitchFamily="34" charset="0"/>
              </a:rPr>
              <a:t>. I often go outside in the summer and lie on the grass and look into the </a:t>
            </a:r>
            <a:r>
              <a:rPr lang="en-US" b="1" dirty="0">
                <a:latin typeface="Arial" panose="020B0604020202020204" pitchFamily="34" charset="0"/>
                <a:cs typeface="Arial" panose="020B0604020202020204" pitchFamily="34" charset="0"/>
              </a:rPr>
              <a:t>clear sky</a:t>
            </a:r>
            <a:r>
              <a:rPr lang="en-US" dirty="0">
                <a:latin typeface="Arial" panose="020B0604020202020204" pitchFamily="34" charset="0"/>
                <a:cs typeface="Arial" panose="020B0604020202020204" pitchFamily="34" charset="0"/>
              </a:rPr>
              <a:t> when I am </a:t>
            </a:r>
            <a:r>
              <a:rPr lang="en-US" b="1" dirty="0">
                <a:latin typeface="Arial" panose="020B0604020202020204" pitchFamily="34" charset="0"/>
                <a:cs typeface="Arial" panose="020B0604020202020204" pitchFamily="34" charset="0"/>
              </a:rPr>
              <a:t>stressed</a:t>
            </a:r>
            <a:r>
              <a:rPr lang="en-US" dirty="0">
                <a:latin typeface="Arial" panose="020B0604020202020204" pitchFamily="34" charset="0"/>
                <a:cs typeface="Arial" panose="020B0604020202020204" pitchFamily="34" charset="0"/>
              </a:rPr>
              <a:t>. For </a:t>
            </a:r>
            <a:r>
              <a:rPr lang="en-US" b="1" dirty="0">
                <a:latin typeface="Arial" panose="020B0604020202020204" pitchFamily="34" charset="0"/>
                <a:cs typeface="Arial" panose="020B0604020202020204" pitchFamily="34" charset="0"/>
              </a:rPr>
              <a:t>this reason</a:t>
            </a:r>
            <a:r>
              <a:rPr lang="en-US" dirty="0">
                <a:latin typeface="Arial" panose="020B0604020202020204" pitchFamily="34" charset="0"/>
                <a:cs typeface="Arial" panose="020B0604020202020204" pitchFamily="34" charset="0"/>
              </a:rPr>
              <a:t>, I'd have to say my </a:t>
            </a:r>
            <a:r>
              <a:rPr lang="en-US" dirty="0" err="1">
                <a:latin typeface="Arial" panose="020B0604020202020204" pitchFamily="34" charset="0"/>
                <a:cs typeface="Arial" panose="020B0604020202020204" pitchFamily="34" charset="0"/>
              </a:rPr>
              <a:t>favourite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colour</a:t>
            </a:r>
            <a:r>
              <a:rPr lang="en-US" dirty="0">
                <a:latin typeface="Arial" panose="020B0604020202020204" pitchFamily="34" charset="0"/>
                <a:cs typeface="Arial" panose="020B0604020202020204" pitchFamily="34" charset="0"/>
              </a:rPr>
              <a:t> is blue.</a:t>
            </a:r>
            <a:r>
              <a:rPr lang="hu-HU" dirty="0">
                <a:latin typeface="Arial" panose="020B0604020202020204" pitchFamily="34" charset="0"/>
                <a:cs typeface="Arial" panose="020B0604020202020204" pitchFamily="34" charset="0"/>
              </a:rPr>
              <a:t>”</a:t>
            </a:r>
          </a:p>
          <a:p>
            <a:pPr algn="just"/>
            <a:endParaRPr lang="hu-HU" dirty="0">
              <a:latin typeface="Arial" panose="020B0604020202020204" pitchFamily="34" charset="0"/>
              <a:cs typeface="Arial" panose="020B0604020202020204" pitchFamily="34" charset="0"/>
            </a:endParaRPr>
          </a:p>
          <a:p>
            <a:pPr algn="just"/>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and </a:t>
            </a:r>
            <a:r>
              <a:rPr lang="hu-HU" dirty="0" err="1">
                <a:latin typeface="Arial" panose="020B0604020202020204" pitchFamily="34" charset="0"/>
                <a:cs typeface="Arial" panose="020B0604020202020204" pitchFamily="34" charset="0"/>
              </a:rPr>
              <a:t>coherent</a:t>
            </a:r>
            <a:endParaRPr lang="hu-HU" dirty="0">
              <a:latin typeface="Arial" panose="020B0604020202020204" pitchFamily="34" charset="0"/>
              <a:cs typeface="Arial" panose="020B0604020202020204" pitchFamily="34" charset="0"/>
            </a:endParaRPr>
          </a:p>
        </p:txBody>
      </p:sp>
      <p:pic>
        <p:nvPicPr>
          <p:cNvPr id="4" name="Kép 3">
            <a:extLst>
              <a:ext uri="{FF2B5EF4-FFF2-40B4-BE49-F238E27FC236}">
                <a16:creationId xmlns:a16="http://schemas.microsoft.com/office/drawing/2014/main" id="{27DE76DB-26EC-4BE0-8C52-2DBC41BB56EB}"/>
              </a:ext>
            </a:extLst>
          </p:cNvPr>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3335431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latin typeface="Arial" panose="020B0604020202020204" pitchFamily="34" charset="0"/>
                <a:cs typeface="Arial" panose="020B0604020202020204" pitchFamily="34" charset="0"/>
              </a:rPr>
              <a:t>4. </a:t>
            </a:r>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devices</a:t>
            </a:r>
            <a:endParaRPr lang="hu-HU" dirty="0">
              <a:latin typeface="Arial" panose="020B0604020202020204" pitchFamily="34" charset="0"/>
              <a:cs typeface="Arial" panose="020B0604020202020204" pitchFamily="34" charset="0"/>
            </a:endParaRPr>
          </a:p>
        </p:txBody>
      </p:sp>
      <p:sp>
        <p:nvSpPr>
          <p:cNvPr id="3" name="Tartalom helye 2"/>
          <p:cNvSpPr>
            <a:spLocks noGrp="1"/>
          </p:cNvSpPr>
          <p:nvPr>
            <p:ph idx="1"/>
          </p:nvPr>
        </p:nvSpPr>
        <p:spPr>
          <a:xfrm>
            <a:off x="838200" y="1414218"/>
            <a:ext cx="11035748" cy="5337764"/>
          </a:xfrm>
        </p:spPr>
        <p:txBody>
          <a:bodyPr>
            <a:normAutofit fontScale="47500" lnSpcReduction="20000"/>
          </a:bodyPr>
          <a:lstStyle/>
          <a:p>
            <a:pPr marL="514350" indent="-514350">
              <a:lnSpc>
                <a:spcPct val="120000"/>
              </a:lnSpc>
              <a:spcBef>
                <a:spcPts val="0"/>
              </a:spcBef>
              <a:buFont typeface="+mj-lt"/>
              <a:buAutoNum type="arabicPeriod"/>
            </a:pPr>
            <a:r>
              <a:rPr lang="hu-HU" altLang="hu-HU" sz="5100" dirty="0">
                <a:latin typeface="Arial" panose="020B0604020202020204" pitchFamily="34" charset="0"/>
                <a:cs typeface="Arial" panose="020B0604020202020204" pitchFamily="34" charset="0"/>
              </a:rPr>
              <a:t>R</a:t>
            </a:r>
            <a:r>
              <a:rPr lang="en-GB" altLang="hu-HU" sz="5100" dirty="0" err="1">
                <a:latin typeface="Arial" panose="020B0604020202020204" pitchFamily="34" charset="0"/>
                <a:cs typeface="Arial" panose="020B0604020202020204" pitchFamily="34" charset="0"/>
              </a:rPr>
              <a:t>eference</a:t>
            </a:r>
            <a:r>
              <a:rPr lang="en-GB" altLang="hu-HU" sz="5100" dirty="0">
                <a:latin typeface="Arial" panose="020B0604020202020204" pitchFamily="34" charset="0"/>
                <a:cs typeface="Arial" panose="020B0604020202020204" pitchFamily="34" charset="0"/>
              </a:rPr>
              <a:t>: </a:t>
            </a:r>
            <a:endParaRPr lang="hu-HU" altLang="hu-HU" sz="5100" dirty="0">
              <a:latin typeface="Arial" panose="020B0604020202020204" pitchFamily="34" charset="0"/>
              <a:cs typeface="Arial" panose="020B0604020202020204" pitchFamily="34" charset="0"/>
            </a:endParaRPr>
          </a:p>
          <a:p>
            <a:pPr marL="0" indent="0">
              <a:lnSpc>
                <a:spcPct val="120000"/>
              </a:lnSpc>
              <a:spcBef>
                <a:spcPts val="0"/>
              </a:spcBef>
              <a:buNone/>
            </a:pPr>
            <a:r>
              <a:rPr lang="hu-HU" altLang="hu-HU" sz="5100" dirty="0">
                <a:latin typeface="Arial" panose="020B0604020202020204" pitchFamily="34" charset="0"/>
                <a:cs typeface="Arial" panose="020B0604020202020204" pitchFamily="34" charset="0"/>
              </a:rPr>
              <a:t>	</a:t>
            </a:r>
            <a:r>
              <a:rPr lang="en-GB" altLang="hu-HU" sz="5100" dirty="0">
                <a:latin typeface="Arial" panose="020B0604020202020204" pitchFamily="34" charset="0"/>
                <a:cs typeface="Arial" panose="020B0604020202020204" pitchFamily="34" charset="0"/>
              </a:rPr>
              <a:t>"</a:t>
            </a:r>
            <a:r>
              <a:rPr lang="en-GB" altLang="hu-HU" sz="5100" b="1" dirty="0">
                <a:latin typeface="Arial" panose="020B0604020202020204" pitchFamily="34" charset="0"/>
                <a:cs typeface="Arial" panose="020B0604020202020204" pitchFamily="34" charset="0"/>
              </a:rPr>
              <a:t>Some guys </a:t>
            </a:r>
            <a:r>
              <a:rPr lang="en-GB" altLang="hu-HU" sz="5100" dirty="0">
                <a:latin typeface="Arial" panose="020B0604020202020204" pitchFamily="34" charset="0"/>
                <a:cs typeface="Arial" panose="020B0604020202020204" pitchFamily="34" charset="0"/>
              </a:rPr>
              <a:t>arrived. </a:t>
            </a:r>
            <a:r>
              <a:rPr lang="en-GB" altLang="hu-HU" sz="5100" b="1" dirty="0">
                <a:latin typeface="Arial" panose="020B0604020202020204" pitchFamily="34" charset="0"/>
                <a:cs typeface="Arial" panose="020B0604020202020204" pitchFamily="34" charset="0"/>
              </a:rPr>
              <a:t>They</a:t>
            </a:r>
            <a:r>
              <a:rPr lang="en-GB" altLang="hu-HU" sz="5100" dirty="0">
                <a:latin typeface="Arial" panose="020B0604020202020204" pitchFamily="34" charset="0"/>
                <a:cs typeface="Arial" panose="020B0604020202020204" pitchFamily="34" charset="0"/>
              </a:rPr>
              <a:t> seemed angry." (anaphora</a:t>
            </a:r>
            <a:r>
              <a:rPr lang="en-GB" altLang="hu-HU" sz="5100" dirty="0">
                <a:latin typeface="Arial" panose="020B0604020202020204" pitchFamily="34" charset="0"/>
                <a:cs typeface="Arial" panose="020B0604020202020204" pitchFamily="34" charset="0"/>
                <a:sym typeface="Wingdings" panose="05000000000000000000" pitchFamily="2" charset="2"/>
              </a:rPr>
              <a:t></a:t>
            </a:r>
            <a:r>
              <a:rPr lang="en-GB" altLang="hu-HU" sz="5100" dirty="0">
                <a:latin typeface="Arial" panose="020B0604020202020204" pitchFamily="34" charset="0"/>
                <a:cs typeface="Arial" panose="020B0604020202020204" pitchFamily="34" charset="0"/>
              </a:rPr>
              <a:t>)</a:t>
            </a:r>
          </a:p>
          <a:p>
            <a:pPr marL="0" indent="0">
              <a:lnSpc>
                <a:spcPct val="120000"/>
              </a:lnSpc>
              <a:spcBef>
                <a:spcPts val="0"/>
              </a:spcBef>
              <a:buNone/>
            </a:pPr>
            <a:r>
              <a:rPr lang="en-GB" altLang="hu-HU" sz="5100" dirty="0">
                <a:latin typeface="Arial" panose="020B0604020202020204" pitchFamily="34" charset="0"/>
                <a:cs typeface="Arial" panose="020B0604020202020204" pitchFamily="34" charset="0"/>
              </a:rPr>
              <a:t>	"Listen to </a:t>
            </a:r>
            <a:r>
              <a:rPr lang="en-GB" altLang="hu-HU" sz="5100" b="1" dirty="0">
                <a:latin typeface="Arial" panose="020B0604020202020204" pitchFamily="34" charset="0"/>
                <a:cs typeface="Arial" panose="020B0604020202020204" pitchFamily="34" charset="0"/>
              </a:rPr>
              <a:t>this</a:t>
            </a:r>
            <a:r>
              <a:rPr lang="en-GB" altLang="hu-HU" sz="5100" dirty="0">
                <a:latin typeface="Arial" panose="020B0604020202020204" pitchFamily="34" charset="0"/>
                <a:cs typeface="Arial" panose="020B0604020202020204" pitchFamily="34" charset="0"/>
              </a:rPr>
              <a:t>: John's getting married." (cataphora</a:t>
            </a:r>
            <a:r>
              <a:rPr lang="en-GB" altLang="hu-HU" sz="5100" dirty="0">
                <a:latin typeface="Arial" panose="020B0604020202020204" pitchFamily="34" charset="0"/>
                <a:cs typeface="Arial" panose="020B0604020202020204" pitchFamily="34" charset="0"/>
                <a:sym typeface="Wingdings" panose="05000000000000000000" pitchFamily="2" charset="2"/>
              </a:rPr>
              <a:t></a:t>
            </a:r>
            <a:r>
              <a:rPr lang="en-GB" altLang="hu-HU" sz="5100" dirty="0">
                <a:latin typeface="Arial" panose="020B0604020202020204" pitchFamily="34" charset="0"/>
                <a:cs typeface="Arial" panose="020B0604020202020204" pitchFamily="34" charset="0"/>
              </a:rPr>
              <a:t>)</a:t>
            </a:r>
          </a:p>
          <a:p>
            <a:pPr marL="514350" indent="-514350">
              <a:lnSpc>
                <a:spcPct val="120000"/>
              </a:lnSpc>
              <a:spcBef>
                <a:spcPts val="0"/>
              </a:spcBef>
              <a:buFont typeface="+mj-lt"/>
              <a:buAutoNum type="arabicPeriod" startAt="2"/>
            </a:pPr>
            <a:r>
              <a:rPr lang="hu-HU" altLang="hu-HU" sz="5100" dirty="0">
                <a:latin typeface="Arial" panose="020B0604020202020204" pitchFamily="34" charset="0"/>
                <a:cs typeface="Arial" panose="020B0604020202020204" pitchFamily="34" charset="0"/>
              </a:rPr>
              <a:t>S</a:t>
            </a:r>
            <a:r>
              <a:rPr lang="en-GB" altLang="hu-HU" sz="5100" dirty="0" err="1">
                <a:latin typeface="Arial" panose="020B0604020202020204" pitchFamily="34" charset="0"/>
                <a:cs typeface="Arial" panose="020B0604020202020204" pitchFamily="34" charset="0"/>
              </a:rPr>
              <a:t>ubstitution</a:t>
            </a:r>
            <a:r>
              <a:rPr lang="en-GB" altLang="hu-HU" sz="5100" dirty="0">
                <a:latin typeface="Arial" panose="020B0604020202020204" pitchFamily="34" charset="0"/>
                <a:cs typeface="Arial" panose="020B0604020202020204" pitchFamily="34" charset="0"/>
              </a:rPr>
              <a:t>: "I haven't got </a:t>
            </a:r>
            <a:r>
              <a:rPr lang="en-GB" altLang="hu-HU" sz="5100" b="1" dirty="0">
                <a:latin typeface="Arial" panose="020B0604020202020204" pitchFamily="34" charset="0"/>
                <a:cs typeface="Arial" panose="020B0604020202020204" pitchFamily="34" charset="0"/>
              </a:rPr>
              <a:t>a pen</a:t>
            </a:r>
            <a:r>
              <a:rPr lang="en-GB" altLang="hu-HU" sz="5100" dirty="0">
                <a:latin typeface="Arial" panose="020B0604020202020204" pitchFamily="34" charset="0"/>
                <a:cs typeface="Arial" panose="020B0604020202020204" pitchFamily="34" charset="0"/>
              </a:rPr>
              <a:t>. Do you have </a:t>
            </a:r>
            <a:r>
              <a:rPr lang="en-GB" altLang="hu-HU" sz="5100" b="1" dirty="0">
                <a:latin typeface="Arial" panose="020B0604020202020204" pitchFamily="34" charset="0"/>
                <a:cs typeface="Arial" panose="020B0604020202020204" pitchFamily="34" charset="0"/>
              </a:rPr>
              <a:t>one</a:t>
            </a:r>
            <a:r>
              <a:rPr lang="en-GB" altLang="hu-HU" sz="5100" dirty="0">
                <a:latin typeface="Arial" panose="020B0604020202020204" pitchFamily="34" charset="0"/>
                <a:cs typeface="Arial" panose="020B0604020202020204" pitchFamily="34" charset="0"/>
              </a:rPr>
              <a:t>?"</a:t>
            </a:r>
          </a:p>
          <a:p>
            <a:pPr marL="514350" indent="-514350">
              <a:lnSpc>
                <a:spcPct val="120000"/>
              </a:lnSpc>
              <a:spcBef>
                <a:spcPts val="0"/>
              </a:spcBef>
              <a:buFont typeface="+mj-lt"/>
              <a:buAutoNum type="arabicPeriod" startAt="2"/>
            </a:pPr>
            <a:r>
              <a:rPr lang="hu-HU" altLang="hu-HU" sz="5100" dirty="0">
                <a:latin typeface="Arial" panose="020B0604020202020204" pitchFamily="34" charset="0"/>
                <a:cs typeface="Arial" panose="020B0604020202020204" pitchFamily="34" charset="0"/>
              </a:rPr>
              <a:t>E</a:t>
            </a:r>
            <a:r>
              <a:rPr lang="en-GB" altLang="hu-HU" sz="5100" dirty="0" err="1">
                <a:latin typeface="Arial" panose="020B0604020202020204" pitchFamily="34" charset="0"/>
                <a:cs typeface="Arial" panose="020B0604020202020204" pitchFamily="34" charset="0"/>
              </a:rPr>
              <a:t>llipsis</a:t>
            </a:r>
            <a:r>
              <a:rPr lang="en-GB" altLang="hu-HU" sz="5100" dirty="0">
                <a:latin typeface="Arial" panose="020B0604020202020204" pitchFamily="34" charset="0"/>
                <a:cs typeface="Arial" panose="020B0604020202020204" pitchFamily="34" charset="0"/>
              </a:rPr>
              <a:t>: "Where </a:t>
            </a:r>
            <a:r>
              <a:rPr lang="en-GB" altLang="hu-HU" sz="5100" i="1" dirty="0">
                <a:latin typeface="Arial" panose="020B0604020202020204" pitchFamily="34" charset="0"/>
                <a:cs typeface="Arial" panose="020B0604020202020204" pitchFamily="34" charset="0"/>
              </a:rPr>
              <a:t>did you see him</a:t>
            </a:r>
            <a:r>
              <a:rPr lang="en-GB" altLang="hu-HU" sz="5100" dirty="0">
                <a:latin typeface="Arial" panose="020B0604020202020204" pitchFamily="34" charset="0"/>
                <a:cs typeface="Arial" panose="020B0604020202020204" pitchFamily="34" charset="0"/>
              </a:rPr>
              <a:t>? _ In the street."</a:t>
            </a:r>
          </a:p>
          <a:p>
            <a:pPr marL="514350" indent="-514350">
              <a:lnSpc>
                <a:spcPct val="120000"/>
              </a:lnSpc>
              <a:spcBef>
                <a:spcPts val="0"/>
              </a:spcBef>
              <a:buFont typeface="+mj-lt"/>
              <a:buAutoNum type="arabicPeriod" startAt="2"/>
            </a:pPr>
            <a:r>
              <a:rPr lang="hu-HU" altLang="hu-HU" sz="5100" dirty="0">
                <a:latin typeface="Arial" panose="020B0604020202020204" pitchFamily="34" charset="0"/>
                <a:cs typeface="Arial" panose="020B0604020202020204" pitchFamily="34" charset="0"/>
              </a:rPr>
              <a:t>L</a:t>
            </a:r>
            <a:r>
              <a:rPr lang="en-GB" altLang="hu-HU" sz="5100" dirty="0" err="1">
                <a:latin typeface="Arial" panose="020B0604020202020204" pitchFamily="34" charset="0"/>
                <a:cs typeface="Arial" panose="020B0604020202020204" pitchFamily="34" charset="0"/>
              </a:rPr>
              <a:t>exical</a:t>
            </a:r>
            <a:r>
              <a:rPr lang="en-GB" altLang="hu-HU" sz="5100" dirty="0">
                <a:latin typeface="Arial" panose="020B0604020202020204" pitchFamily="34" charset="0"/>
                <a:cs typeface="Arial" panose="020B0604020202020204" pitchFamily="34" charset="0"/>
              </a:rPr>
              <a:t> relationships: </a:t>
            </a:r>
            <a:endParaRPr lang="hu-HU" altLang="hu-HU" sz="5100" dirty="0">
              <a:latin typeface="Arial" panose="020B0604020202020204" pitchFamily="34" charset="0"/>
              <a:cs typeface="Arial" panose="020B0604020202020204" pitchFamily="34" charset="0"/>
            </a:endParaRPr>
          </a:p>
          <a:p>
            <a:pPr marL="457200" lvl="1" indent="0">
              <a:lnSpc>
                <a:spcPct val="120000"/>
              </a:lnSpc>
              <a:spcBef>
                <a:spcPts val="0"/>
              </a:spcBef>
              <a:buNone/>
            </a:pPr>
            <a:r>
              <a:rPr lang="hu-HU" altLang="hu-HU" sz="5100" dirty="0">
                <a:latin typeface="Arial" panose="020B0604020202020204" pitchFamily="34" charset="0"/>
                <a:cs typeface="Arial" panose="020B0604020202020204" pitchFamily="34" charset="0"/>
              </a:rPr>
              <a:t>	- </a:t>
            </a:r>
            <a:r>
              <a:rPr lang="hu-HU" altLang="hu-HU" sz="5100" dirty="0" err="1">
                <a:latin typeface="Arial" panose="020B0604020202020204" pitchFamily="34" charset="0"/>
                <a:cs typeface="Arial" panose="020B0604020202020204" pitchFamily="34" charset="0"/>
              </a:rPr>
              <a:t>general</a:t>
            </a:r>
            <a:r>
              <a:rPr lang="hu-HU" altLang="hu-HU" sz="5100" dirty="0">
                <a:latin typeface="Arial" panose="020B0604020202020204" pitchFamily="34" charset="0"/>
                <a:cs typeface="Arial" panose="020B0604020202020204" pitchFamily="34" charset="0"/>
              </a:rPr>
              <a:t> </a:t>
            </a:r>
            <a:r>
              <a:rPr lang="hu-HU" altLang="hu-HU" sz="5100" dirty="0" err="1">
                <a:latin typeface="Arial" panose="020B0604020202020204" pitchFamily="34" charset="0"/>
                <a:cs typeface="Arial" panose="020B0604020202020204" pitchFamily="34" charset="0"/>
              </a:rPr>
              <a:t>to</a:t>
            </a:r>
            <a:r>
              <a:rPr lang="hu-HU" altLang="hu-HU" sz="5100" dirty="0">
                <a:latin typeface="Arial" panose="020B0604020202020204" pitchFamily="34" charset="0"/>
                <a:cs typeface="Arial" panose="020B0604020202020204" pitchFamily="34" charset="0"/>
              </a:rPr>
              <a:t> </a:t>
            </a:r>
            <a:r>
              <a:rPr lang="hu-HU" altLang="hu-HU" sz="5100" dirty="0" err="1">
                <a:latin typeface="Arial" panose="020B0604020202020204" pitchFamily="34" charset="0"/>
                <a:cs typeface="Arial" panose="020B0604020202020204" pitchFamily="34" charset="0"/>
              </a:rPr>
              <a:t>specific</a:t>
            </a:r>
            <a:r>
              <a:rPr lang="hu-HU" altLang="hu-HU" sz="5100" dirty="0">
                <a:latin typeface="Arial" panose="020B0604020202020204" pitchFamily="34" charset="0"/>
                <a:cs typeface="Arial" panose="020B0604020202020204" pitchFamily="34" charset="0"/>
              </a:rPr>
              <a:t>: </a:t>
            </a:r>
            <a:r>
              <a:rPr lang="en-GB" altLang="hu-HU" sz="5100" dirty="0">
                <a:latin typeface="Arial" panose="020B0604020202020204" pitchFamily="34" charset="0"/>
                <a:cs typeface="Arial" panose="020B0604020202020204" pitchFamily="34" charset="0"/>
              </a:rPr>
              <a:t>"</a:t>
            </a:r>
            <a:r>
              <a:rPr lang="en-GB" altLang="hu-HU" sz="5100" b="1" dirty="0">
                <a:latin typeface="Arial" panose="020B0604020202020204" pitchFamily="34" charset="0"/>
                <a:cs typeface="Arial" panose="020B0604020202020204" pitchFamily="34" charset="0"/>
              </a:rPr>
              <a:t>The flowers</a:t>
            </a:r>
            <a:r>
              <a:rPr lang="en-GB" altLang="hu-HU" sz="5100" dirty="0">
                <a:latin typeface="Arial" panose="020B0604020202020204" pitchFamily="34" charset="0"/>
                <a:cs typeface="Arial" panose="020B0604020202020204" pitchFamily="34" charset="0"/>
              </a:rPr>
              <a:t> were lovely. She liked </a:t>
            </a:r>
            <a:r>
              <a:rPr lang="en-GB" altLang="hu-HU" sz="5100" b="1" dirty="0">
                <a:latin typeface="Arial" panose="020B0604020202020204" pitchFamily="34" charset="0"/>
                <a:cs typeface="Arial" panose="020B0604020202020204" pitchFamily="34" charset="0"/>
              </a:rPr>
              <a:t>the</a:t>
            </a:r>
            <a:r>
              <a:rPr lang="en-GB" altLang="hu-HU" sz="5100" dirty="0">
                <a:latin typeface="Arial" panose="020B0604020202020204" pitchFamily="34" charset="0"/>
                <a:cs typeface="Arial" panose="020B0604020202020204" pitchFamily="34" charset="0"/>
              </a:rPr>
              <a:t> </a:t>
            </a:r>
            <a:r>
              <a:rPr lang="hu-HU" altLang="hu-HU" sz="5100" dirty="0">
                <a:latin typeface="Arial" panose="020B0604020202020204" pitchFamily="34" charset="0"/>
                <a:cs typeface="Arial" panose="020B0604020202020204" pitchFamily="34" charset="0"/>
              </a:rPr>
              <a:t>	   			       </a:t>
            </a:r>
            <a:r>
              <a:rPr lang="en-GB" altLang="hu-HU" sz="5100" b="1" dirty="0">
                <a:latin typeface="Arial" panose="020B0604020202020204" pitchFamily="34" charset="0"/>
                <a:cs typeface="Arial" panose="020B0604020202020204" pitchFamily="34" charset="0"/>
              </a:rPr>
              <a:t>tulips</a:t>
            </a:r>
            <a:r>
              <a:rPr lang="en-GB" altLang="hu-HU" sz="5100" dirty="0">
                <a:latin typeface="Arial" panose="020B0604020202020204" pitchFamily="34" charset="0"/>
                <a:cs typeface="Arial" panose="020B0604020202020204" pitchFamily="34" charset="0"/>
              </a:rPr>
              <a:t> best."</a:t>
            </a:r>
          </a:p>
          <a:p>
            <a:pPr marL="457200" lvl="1" indent="0">
              <a:lnSpc>
                <a:spcPct val="120000"/>
              </a:lnSpc>
              <a:spcBef>
                <a:spcPts val="0"/>
              </a:spcBef>
              <a:buNone/>
            </a:pPr>
            <a:r>
              <a:rPr lang="hu-HU" altLang="hu-HU" sz="5100" dirty="0">
                <a:latin typeface="Arial" panose="020B0604020202020204" pitchFamily="34" charset="0"/>
                <a:cs typeface="Arial" panose="020B0604020202020204" pitchFamily="34" charset="0"/>
              </a:rPr>
              <a:t>	- </a:t>
            </a:r>
            <a:r>
              <a:rPr lang="en-GB" altLang="hu-HU" sz="5100" dirty="0">
                <a:latin typeface="Arial" panose="020B0604020202020204" pitchFamily="34" charset="0"/>
                <a:cs typeface="Arial" panose="020B0604020202020204" pitchFamily="34" charset="0"/>
              </a:rPr>
              <a:t>repeated forms: "</a:t>
            </a:r>
            <a:r>
              <a:rPr lang="en-GB" altLang="hu-HU" sz="5100" b="1" dirty="0">
                <a:latin typeface="Arial" panose="020B0604020202020204" pitchFamily="34" charset="0"/>
                <a:cs typeface="Arial" panose="020B0604020202020204" pitchFamily="34" charset="0"/>
              </a:rPr>
              <a:t>Jack</a:t>
            </a:r>
            <a:r>
              <a:rPr lang="en-GB" altLang="hu-HU" sz="5100" dirty="0">
                <a:latin typeface="Arial" panose="020B0604020202020204" pitchFamily="34" charset="0"/>
                <a:cs typeface="Arial" panose="020B0604020202020204" pitchFamily="34" charset="0"/>
              </a:rPr>
              <a:t> arrived. </a:t>
            </a:r>
            <a:r>
              <a:rPr lang="en-GB" altLang="hu-HU" sz="5100" b="1" dirty="0">
                <a:latin typeface="Arial" panose="020B0604020202020204" pitchFamily="34" charset="0"/>
                <a:cs typeface="Arial" panose="020B0604020202020204" pitchFamily="34" charset="0"/>
              </a:rPr>
              <a:t>Jack</a:t>
            </a:r>
            <a:r>
              <a:rPr lang="en-GB" altLang="hu-HU" sz="5100" dirty="0">
                <a:latin typeface="Arial" panose="020B0604020202020204" pitchFamily="34" charset="0"/>
                <a:cs typeface="Arial" panose="020B0604020202020204" pitchFamily="34" charset="0"/>
              </a:rPr>
              <a:t> was cross."</a:t>
            </a:r>
          </a:p>
          <a:p>
            <a:pPr marL="457200" lvl="1" indent="0">
              <a:lnSpc>
                <a:spcPct val="120000"/>
              </a:lnSpc>
              <a:spcBef>
                <a:spcPts val="0"/>
              </a:spcBef>
              <a:buNone/>
            </a:pPr>
            <a:r>
              <a:rPr lang="hu-HU" altLang="hu-HU" sz="5100" dirty="0">
                <a:latin typeface="Arial" panose="020B0604020202020204" pitchFamily="34" charset="0"/>
                <a:cs typeface="Arial" panose="020B0604020202020204" pitchFamily="34" charset="0"/>
              </a:rPr>
              <a:t>	- </a:t>
            </a:r>
            <a:r>
              <a:rPr lang="en-GB" altLang="hu-HU" sz="5100" dirty="0">
                <a:latin typeface="Arial" panose="020B0604020202020204" pitchFamily="34" charset="0"/>
                <a:cs typeface="Arial" panose="020B0604020202020204" pitchFamily="34" charset="0"/>
              </a:rPr>
              <a:t>comparison: "That </a:t>
            </a:r>
            <a:r>
              <a:rPr lang="en-GB" altLang="hu-HU" sz="5100" b="1" dirty="0">
                <a:latin typeface="Arial" panose="020B0604020202020204" pitchFamily="34" charset="0"/>
                <a:cs typeface="Arial" panose="020B0604020202020204" pitchFamily="34" charset="0"/>
              </a:rPr>
              <a:t>house</a:t>
            </a:r>
            <a:r>
              <a:rPr lang="en-GB" altLang="hu-HU" sz="5100" dirty="0">
                <a:latin typeface="Arial" panose="020B0604020202020204" pitchFamily="34" charset="0"/>
                <a:cs typeface="Arial" panose="020B0604020202020204" pitchFamily="34" charset="0"/>
              </a:rPr>
              <a:t> was bad. This </a:t>
            </a:r>
            <a:r>
              <a:rPr lang="en-GB" altLang="hu-HU" sz="5100" b="1" dirty="0">
                <a:latin typeface="Arial" panose="020B0604020202020204" pitchFamily="34" charset="0"/>
                <a:cs typeface="Arial" panose="020B0604020202020204" pitchFamily="34" charset="0"/>
              </a:rPr>
              <a:t>one</a:t>
            </a:r>
            <a:r>
              <a:rPr lang="en-GB" altLang="hu-HU" sz="5100" dirty="0">
                <a:latin typeface="Arial" panose="020B0604020202020204" pitchFamily="34" charset="0"/>
                <a:cs typeface="Arial" panose="020B0604020202020204" pitchFamily="34" charset="0"/>
              </a:rPr>
              <a:t> is even worse.</a:t>
            </a:r>
            <a:r>
              <a:rPr lang="hu-HU" altLang="hu-HU" sz="5100" dirty="0">
                <a:latin typeface="Arial" panose="020B0604020202020204" pitchFamily="34" charset="0"/>
                <a:cs typeface="Arial" panose="020B0604020202020204" pitchFamily="34" charset="0"/>
              </a:rPr>
              <a:t>”</a:t>
            </a:r>
          </a:p>
          <a:p>
            <a:pPr marL="457200" lvl="1" indent="0">
              <a:lnSpc>
                <a:spcPct val="120000"/>
              </a:lnSpc>
              <a:spcBef>
                <a:spcPts val="0"/>
              </a:spcBef>
              <a:buNone/>
            </a:pPr>
            <a:r>
              <a:rPr lang="hu-HU" altLang="hu-HU" sz="5100" dirty="0">
                <a:latin typeface="Arial" panose="020B0604020202020204" pitchFamily="34" charset="0"/>
                <a:cs typeface="Arial" panose="020B0604020202020204" pitchFamily="34" charset="0"/>
              </a:rPr>
              <a:t>	- </a:t>
            </a:r>
            <a:r>
              <a:rPr lang="hu-HU" altLang="hu-HU" sz="5100" dirty="0" err="1">
                <a:latin typeface="Arial" panose="020B0604020202020204" pitchFamily="34" charset="0"/>
                <a:cs typeface="Arial" panose="020B0604020202020204" pitchFamily="34" charset="0"/>
              </a:rPr>
              <a:t>synonyms</a:t>
            </a:r>
            <a:r>
              <a:rPr lang="hu-HU" altLang="hu-HU" sz="5100" dirty="0">
                <a:latin typeface="Arial" panose="020B0604020202020204" pitchFamily="34" charset="0"/>
                <a:cs typeface="Arial" panose="020B0604020202020204" pitchFamily="34" charset="0"/>
              </a:rPr>
              <a:t>: „</a:t>
            </a:r>
            <a:r>
              <a:rPr lang="hu-HU" altLang="hu-HU" sz="5100" dirty="0" err="1">
                <a:latin typeface="Arial" panose="020B0604020202020204" pitchFamily="34" charset="0"/>
                <a:cs typeface="Arial" panose="020B0604020202020204" pitchFamily="34" charset="0"/>
              </a:rPr>
              <a:t>This</a:t>
            </a:r>
            <a:r>
              <a:rPr lang="hu-HU" altLang="hu-HU" sz="5100" dirty="0">
                <a:latin typeface="Arial" panose="020B0604020202020204" pitchFamily="34" charset="0"/>
                <a:cs typeface="Arial" panose="020B0604020202020204" pitchFamily="34" charset="0"/>
              </a:rPr>
              <a:t> </a:t>
            </a:r>
            <a:r>
              <a:rPr lang="hu-HU" altLang="hu-HU" sz="5100" dirty="0" err="1">
                <a:latin typeface="Arial" panose="020B0604020202020204" pitchFamily="34" charset="0"/>
                <a:cs typeface="Arial" panose="020B0604020202020204" pitchFamily="34" charset="0"/>
              </a:rPr>
              <a:t>guy</a:t>
            </a:r>
            <a:r>
              <a:rPr lang="hu-HU" altLang="hu-HU" sz="5100" dirty="0">
                <a:latin typeface="Arial" panose="020B0604020202020204" pitchFamily="34" charset="0"/>
                <a:cs typeface="Arial" panose="020B0604020202020204" pitchFamily="34" charset="0"/>
              </a:rPr>
              <a:t> is </a:t>
            </a:r>
            <a:r>
              <a:rPr lang="hu-HU" altLang="hu-HU" sz="5100" dirty="0" err="1">
                <a:latin typeface="Arial" panose="020B0604020202020204" pitchFamily="34" charset="0"/>
                <a:cs typeface="Arial" panose="020B0604020202020204" pitchFamily="34" charset="0"/>
              </a:rPr>
              <a:t>very</a:t>
            </a:r>
            <a:r>
              <a:rPr lang="hu-HU" altLang="hu-HU" sz="5100" dirty="0">
                <a:latin typeface="Arial" panose="020B0604020202020204" pitchFamily="34" charset="0"/>
                <a:cs typeface="Arial" panose="020B0604020202020204" pitchFamily="34" charset="0"/>
              </a:rPr>
              <a:t> </a:t>
            </a:r>
            <a:r>
              <a:rPr lang="hu-HU" altLang="hu-HU" sz="5100" b="1" dirty="0" err="1">
                <a:latin typeface="Arial" panose="020B0604020202020204" pitchFamily="34" charset="0"/>
                <a:cs typeface="Arial" panose="020B0604020202020204" pitchFamily="34" charset="0"/>
              </a:rPr>
              <a:t>bright</a:t>
            </a:r>
            <a:r>
              <a:rPr lang="hu-HU" altLang="hu-HU" sz="5100" dirty="0">
                <a:latin typeface="Arial" panose="020B0604020202020204" pitchFamily="34" charset="0"/>
                <a:cs typeface="Arial" panose="020B0604020202020204" pitchFamily="34" charset="0"/>
              </a:rPr>
              <a:t> and </a:t>
            </a:r>
            <a:r>
              <a:rPr lang="hu-HU" altLang="hu-HU" sz="5100" dirty="0" err="1">
                <a:latin typeface="Arial" panose="020B0604020202020204" pitchFamily="34" charset="0"/>
                <a:cs typeface="Arial" panose="020B0604020202020204" pitchFamily="34" charset="0"/>
              </a:rPr>
              <a:t>that</a:t>
            </a:r>
            <a:r>
              <a:rPr lang="hu-HU" altLang="hu-HU" sz="5100" dirty="0">
                <a:latin typeface="Arial" panose="020B0604020202020204" pitchFamily="34" charset="0"/>
                <a:cs typeface="Arial" panose="020B0604020202020204" pitchFamily="34" charset="0"/>
              </a:rPr>
              <a:t> </a:t>
            </a:r>
            <a:r>
              <a:rPr lang="hu-HU" altLang="hu-HU" sz="5100" dirty="0" err="1">
                <a:latin typeface="Arial" panose="020B0604020202020204" pitchFamily="34" charset="0"/>
                <a:cs typeface="Arial" panose="020B0604020202020204" pitchFamily="34" charset="0"/>
              </a:rPr>
              <a:t>one</a:t>
            </a:r>
            <a:r>
              <a:rPr lang="hu-HU" altLang="hu-HU" sz="5100" dirty="0">
                <a:latin typeface="Arial" panose="020B0604020202020204" pitchFamily="34" charset="0"/>
                <a:cs typeface="Arial" panose="020B0604020202020204" pitchFamily="34" charset="0"/>
              </a:rPr>
              <a:t> is </a:t>
            </a:r>
            <a:r>
              <a:rPr lang="hu-HU" altLang="hu-HU" sz="5100" b="1" dirty="0" err="1">
                <a:latin typeface="Arial" panose="020B0604020202020204" pitchFamily="34" charset="0"/>
                <a:cs typeface="Arial" panose="020B0604020202020204" pitchFamily="34" charset="0"/>
              </a:rPr>
              <a:t>smart</a:t>
            </a:r>
            <a:r>
              <a:rPr lang="hu-HU" altLang="hu-HU" sz="5100" dirty="0">
                <a:latin typeface="Arial" panose="020B0604020202020204" pitchFamily="34" charset="0"/>
                <a:cs typeface="Arial" panose="020B0604020202020204" pitchFamily="34" charset="0"/>
              </a:rPr>
              <a:t> </a:t>
            </a:r>
            <a:r>
              <a:rPr lang="hu-HU" altLang="hu-HU" sz="5100" dirty="0" err="1">
                <a:latin typeface="Arial" panose="020B0604020202020204" pitchFamily="34" charset="0"/>
                <a:cs typeface="Arial" panose="020B0604020202020204" pitchFamily="34" charset="0"/>
              </a:rPr>
              <a:t>too</a:t>
            </a:r>
            <a:r>
              <a:rPr lang="hu-HU" altLang="hu-HU" sz="5100" dirty="0">
                <a:latin typeface="Arial" panose="020B0604020202020204" pitchFamily="34" charset="0"/>
                <a:cs typeface="Arial" panose="020B0604020202020204" pitchFamily="34" charset="0"/>
              </a:rPr>
              <a:t>.”</a:t>
            </a:r>
          </a:p>
          <a:p>
            <a:pPr marL="514350" indent="-514350">
              <a:lnSpc>
                <a:spcPct val="120000"/>
              </a:lnSpc>
              <a:spcBef>
                <a:spcPts val="0"/>
              </a:spcBef>
              <a:buFont typeface="+mj-lt"/>
              <a:buAutoNum type="arabicPeriod" startAt="2"/>
            </a:pPr>
            <a:r>
              <a:rPr lang="hu-HU" altLang="hu-HU" sz="5100" dirty="0">
                <a:latin typeface="Arial" panose="020B0604020202020204" pitchFamily="34" charset="0"/>
                <a:cs typeface="Arial" panose="020B0604020202020204" pitchFamily="34" charset="0"/>
              </a:rPr>
              <a:t>C</a:t>
            </a:r>
            <a:r>
              <a:rPr lang="en-GB" altLang="hu-HU" sz="5100" dirty="0" err="1">
                <a:latin typeface="Arial" panose="020B0604020202020204" pitchFamily="34" charset="0"/>
                <a:cs typeface="Arial" panose="020B0604020202020204" pitchFamily="34" charset="0"/>
              </a:rPr>
              <a:t>onjunctive</a:t>
            </a:r>
            <a:r>
              <a:rPr lang="en-GB" altLang="hu-HU" sz="5100" dirty="0">
                <a:latin typeface="Arial" panose="020B0604020202020204" pitchFamily="34" charset="0"/>
                <a:cs typeface="Arial" panose="020B0604020202020204" pitchFamily="34" charset="0"/>
              </a:rPr>
              <a:t> relations</a:t>
            </a:r>
            <a:r>
              <a:rPr lang="hu-HU" altLang="hu-HU" sz="5100" dirty="0">
                <a:latin typeface="Arial" panose="020B0604020202020204" pitchFamily="34" charset="0"/>
                <a:cs typeface="Arial" panose="020B0604020202020204" pitchFamily="34" charset="0"/>
              </a:rPr>
              <a:t> (linking </a:t>
            </a:r>
            <a:r>
              <a:rPr lang="hu-HU" altLang="hu-HU" sz="5100" dirty="0" err="1">
                <a:latin typeface="Arial" panose="020B0604020202020204" pitchFamily="34" charset="0"/>
                <a:cs typeface="Arial" panose="020B0604020202020204" pitchFamily="34" charset="0"/>
              </a:rPr>
              <a:t>words</a:t>
            </a:r>
            <a:r>
              <a:rPr lang="hu-HU" altLang="hu-HU" sz="5100" dirty="0">
                <a:latin typeface="Arial" panose="020B0604020202020204" pitchFamily="34" charset="0"/>
                <a:cs typeface="Arial" panose="020B0604020202020204" pitchFamily="34" charset="0"/>
              </a:rPr>
              <a:t>)</a:t>
            </a:r>
            <a:r>
              <a:rPr lang="en-GB" altLang="hu-HU" sz="5100" dirty="0">
                <a:latin typeface="Arial" panose="020B0604020202020204" pitchFamily="34" charset="0"/>
                <a:cs typeface="Arial" panose="020B0604020202020204" pitchFamily="34" charset="0"/>
              </a:rPr>
              <a:t>: "I left early, </a:t>
            </a:r>
            <a:r>
              <a:rPr lang="en-GB" altLang="hu-HU" sz="5100" b="1" dirty="0">
                <a:latin typeface="Arial" panose="020B0604020202020204" pitchFamily="34" charset="0"/>
                <a:cs typeface="Arial" panose="020B0604020202020204" pitchFamily="34" charset="0"/>
              </a:rPr>
              <a:t>but</a:t>
            </a:r>
            <a:r>
              <a:rPr lang="en-GB" altLang="hu-HU" sz="5100" dirty="0">
                <a:latin typeface="Arial" panose="020B0604020202020204" pitchFamily="34" charset="0"/>
                <a:cs typeface="Arial" panose="020B0604020202020204" pitchFamily="34" charset="0"/>
              </a:rPr>
              <a:t> Mark stayed till the end."</a:t>
            </a:r>
          </a:p>
          <a:p>
            <a:pPr>
              <a:lnSpc>
                <a:spcPct val="120000"/>
              </a:lnSpc>
            </a:pPr>
            <a:endParaRPr lang="en-GB" altLang="hu-HU" dirty="0">
              <a:latin typeface="Arial" panose="020B0604020202020204" pitchFamily="34" charset="0"/>
              <a:cs typeface="Arial" panose="020B0604020202020204" pitchFamily="34" charset="0"/>
            </a:endParaRPr>
          </a:p>
          <a:p>
            <a:pPr marL="0" indent="0">
              <a:buNone/>
            </a:pPr>
            <a:endParaRPr lang="hu-HU" dirty="0"/>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3558642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latin typeface="Arial" panose="020B0604020202020204" pitchFamily="34" charset="0"/>
                <a:cs typeface="Arial" panose="020B0604020202020204" pitchFamily="34" charset="0"/>
              </a:rPr>
              <a:t>4. </a:t>
            </a:r>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devices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Reference</a:t>
            </a:r>
            <a:endParaRPr lang="hu-HU" dirty="0">
              <a:latin typeface="Arial" panose="020B0604020202020204" pitchFamily="34" charset="0"/>
              <a:cs typeface="Arial" panose="020B0604020202020204" pitchFamily="34" charset="0"/>
            </a:endParaRPr>
          </a:p>
        </p:txBody>
      </p:sp>
      <p:sp>
        <p:nvSpPr>
          <p:cNvPr id="3" name="Tartalom helye 2"/>
          <p:cNvSpPr>
            <a:spLocks noGrp="1"/>
          </p:cNvSpPr>
          <p:nvPr>
            <p:ph idx="1"/>
          </p:nvPr>
        </p:nvSpPr>
        <p:spPr/>
        <p:txBody>
          <a:bodyPr>
            <a:normAutofit/>
          </a:bodyPr>
          <a:lstStyle/>
          <a:p>
            <a:pPr algn="just"/>
            <a:r>
              <a:rPr lang="en-US" dirty="0"/>
              <a:t>For many years, East German people devised </a:t>
            </a:r>
            <a:r>
              <a:rPr lang="en-US" b="1" dirty="0"/>
              <a:t>creative ways</a:t>
            </a:r>
            <a:r>
              <a:rPr lang="en-US" dirty="0"/>
              <a:t> to sneak out of East Germany. Some people dug tunnels; </a:t>
            </a:r>
            <a:r>
              <a:rPr lang="en-US" b="1" dirty="0"/>
              <a:t>others</a:t>
            </a:r>
            <a:r>
              <a:rPr lang="en-US" dirty="0"/>
              <a:t> tried crashing through checkpoints with cars, trucks, or busses; </a:t>
            </a:r>
            <a:r>
              <a:rPr lang="en-US" b="1" dirty="0"/>
              <a:t>still others</a:t>
            </a:r>
            <a:r>
              <a:rPr lang="en-US" dirty="0"/>
              <a:t> flew out in small airplanes or balloons. One woman tied herself to the bottom of a car and passed through a checkpoint unnoticed. And one family sewed fake Russian uniforms for </a:t>
            </a:r>
            <a:r>
              <a:rPr lang="en-US" b="1" dirty="0"/>
              <a:t>themselves</a:t>
            </a:r>
            <a:r>
              <a:rPr lang="en-US" dirty="0"/>
              <a:t>; then, they pretended to be Russian soldiers and simply drove through a checkpoint. Some desperate people tried scrambling over a barbed-wire fence or a wall. </a:t>
            </a:r>
            <a:r>
              <a:rPr lang="en-US" b="1" dirty="0"/>
              <a:t>These people</a:t>
            </a:r>
            <a:r>
              <a:rPr lang="en-US" dirty="0"/>
              <a:t> were often shot.</a:t>
            </a:r>
            <a:endParaRPr lang="hu-HU" dirty="0"/>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
        <p:nvSpPr>
          <p:cNvPr id="6" name="Téglalap 5"/>
          <p:cNvSpPr/>
          <p:nvPr/>
        </p:nvSpPr>
        <p:spPr>
          <a:xfrm>
            <a:off x="3431712" y="5668220"/>
            <a:ext cx="5328575" cy="523220"/>
          </a:xfrm>
          <a:prstGeom prst="rect">
            <a:avLst/>
          </a:prstGeom>
        </p:spPr>
        <p:txBody>
          <a:bodyPr wrap="none">
            <a:spAutoFit/>
          </a:bodyPr>
          <a:lstStyle/>
          <a:p>
            <a:pPr algn="ctr"/>
            <a:r>
              <a:rPr lang="hu-HU" sz="2800" dirty="0" err="1">
                <a:highlight>
                  <a:srgbClr val="00FFFF"/>
                </a:highlight>
              </a:rPr>
              <a:t>Anaphoric</a:t>
            </a:r>
            <a:r>
              <a:rPr lang="hu-HU" sz="2800" dirty="0"/>
              <a:t> </a:t>
            </a:r>
            <a:r>
              <a:rPr lang="hu-HU" sz="2800" dirty="0" err="1"/>
              <a:t>or</a:t>
            </a:r>
            <a:r>
              <a:rPr lang="hu-HU" sz="2800" dirty="0"/>
              <a:t> </a:t>
            </a:r>
            <a:r>
              <a:rPr lang="hu-HU" sz="2800" dirty="0" err="1">
                <a:highlight>
                  <a:srgbClr val="FFFF00"/>
                </a:highlight>
              </a:rPr>
              <a:t>cataphoric</a:t>
            </a:r>
            <a:r>
              <a:rPr lang="hu-HU" sz="2800" dirty="0"/>
              <a:t> </a:t>
            </a:r>
            <a:r>
              <a:rPr lang="hu-HU" sz="2800" dirty="0" err="1"/>
              <a:t>reference</a:t>
            </a:r>
            <a:r>
              <a:rPr lang="hu-HU" sz="2800" dirty="0"/>
              <a:t>?</a:t>
            </a:r>
          </a:p>
        </p:txBody>
      </p:sp>
    </p:spTree>
    <p:extLst>
      <p:ext uri="{BB962C8B-B14F-4D97-AF65-F5344CB8AC3E}">
        <p14:creationId xmlns:p14="http://schemas.microsoft.com/office/powerpoint/2010/main" val="3391762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latin typeface="Arial" panose="020B0604020202020204" pitchFamily="34" charset="0"/>
                <a:cs typeface="Arial" panose="020B0604020202020204" pitchFamily="34" charset="0"/>
              </a:rPr>
              <a:t>4. </a:t>
            </a:r>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devices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Reference</a:t>
            </a:r>
            <a:endParaRPr lang="hu-HU" dirty="0">
              <a:latin typeface="Arial" panose="020B0604020202020204" pitchFamily="34" charset="0"/>
              <a:cs typeface="Arial" panose="020B0604020202020204" pitchFamily="34" charset="0"/>
            </a:endParaRPr>
          </a:p>
        </p:txBody>
      </p:sp>
      <p:sp>
        <p:nvSpPr>
          <p:cNvPr id="3" name="Tartalom helye 2"/>
          <p:cNvSpPr>
            <a:spLocks noGrp="1"/>
          </p:cNvSpPr>
          <p:nvPr>
            <p:ph idx="1"/>
          </p:nvPr>
        </p:nvSpPr>
        <p:spPr/>
        <p:txBody>
          <a:bodyPr>
            <a:normAutofit/>
          </a:bodyPr>
          <a:lstStyle/>
          <a:p>
            <a:pPr algn="just"/>
            <a:r>
              <a:rPr lang="en-US" dirty="0"/>
              <a:t>For many years, East German people devised </a:t>
            </a:r>
            <a:r>
              <a:rPr lang="en-US" b="1" dirty="0">
                <a:highlight>
                  <a:srgbClr val="FFFF00"/>
                </a:highlight>
              </a:rPr>
              <a:t>creative ways</a:t>
            </a:r>
            <a:r>
              <a:rPr lang="en-US" dirty="0"/>
              <a:t> to sneak out of East Germany. Some people dug tunnels; </a:t>
            </a:r>
            <a:r>
              <a:rPr lang="en-US" b="1" dirty="0">
                <a:highlight>
                  <a:srgbClr val="00FFFF"/>
                </a:highlight>
              </a:rPr>
              <a:t>others</a:t>
            </a:r>
            <a:r>
              <a:rPr lang="en-US" dirty="0"/>
              <a:t> tried crashing through checkpoints with cars, trucks, or busses; </a:t>
            </a:r>
            <a:r>
              <a:rPr lang="en-US" b="1" dirty="0">
                <a:highlight>
                  <a:srgbClr val="00FFFF"/>
                </a:highlight>
              </a:rPr>
              <a:t>still others</a:t>
            </a:r>
            <a:r>
              <a:rPr lang="en-US" dirty="0"/>
              <a:t> flew out in small airplanes or balloons. One woman tied herself to the bottom of a car and passed through a checkpoint unnoticed. And one family sewed fake Russian uniforms for </a:t>
            </a:r>
            <a:r>
              <a:rPr lang="en-US" b="1" dirty="0">
                <a:highlight>
                  <a:srgbClr val="00FFFF"/>
                </a:highlight>
              </a:rPr>
              <a:t>themselves</a:t>
            </a:r>
            <a:r>
              <a:rPr lang="en-US" dirty="0"/>
              <a:t>; then, they pretended to be Russian soldiers and simply drove through a checkpoint. Some desperate people tried scrambling over a barbed-wire fence or a wall. </a:t>
            </a:r>
            <a:r>
              <a:rPr lang="en-US" b="1" dirty="0">
                <a:highlight>
                  <a:srgbClr val="00FFFF"/>
                </a:highlight>
              </a:rPr>
              <a:t>These people</a:t>
            </a:r>
            <a:r>
              <a:rPr lang="en-US" dirty="0"/>
              <a:t> were often shot.</a:t>
            </a:r>
            <a:endParaRPr lang="hu-HU" dirty="0"/>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
        <p:nvSpPr>
          <p:cNvPr id="5" name="Téglalap 4"/>
          <p:cNvSpPr/>
          <p:nvPr/>
        </p:nvSpPr>
        <p:spPr>
          <a:xfrm>
            <a:off x="2893458" y="5668220"/>
            <a:ext cx="6405087" cy="523220"/>
          </a:xfrm>
          <a:prstGeom prst="rect">
            <a:avLst/>
          </a:prstGeom>
        </p:spPr>
        <p:txBody>
          <a:bodyPr wrap="none">
            <a:spAutoFit/>
          </a:bodyPr>
          <a:lstStyle/>
          <a:p>
            <a:pPr algn="ctr"/>
            <a:r>
              <a:rPr lang="hu-HU" sz="2800" dirty="0" err="1">
                <a:highlight>
                  <a:srgbClr val="00FFFF"/>
                </a:highlight>
              </a:rPr>
              <a:t>Anaphoric</a:t>
            </a:r>
            <a:r>
              <a:rPr lang="hu-HU" sz="2800" dirty="0"/>
              <a:t> </a:t>
            </a:r>
            <a:r>
              <a:rPr lang="hu-HU" sz="2800" dirty="0" err="1"/>
              <a:t>reference</a:t>
            </a:r>
            <a:r>
              <a:rPr lang="hu-HU" sz="2800" dirty="0"/>
              <a:t>; </a:t>
            </a:r>
            <a:r>
              <a:rPr lang="hu-HU" sz="2800" dirty="0" err="1">
                <a:highlight>
                  <a:srgbClr val="FFFF00"/>
                </a:highlight>
              </a:rPr>
              <a:t>cataphoric</a:t>
            </a:r>
            <a:r>
              <a:rPr lang="hu-HU" sz="2800" dirty="0"/>
              <a:t> </a:t>
            </a:r>
            <a:r>
              <a:rPr lang="hu-HU" sz="2800" dirty="0" err="1"/>
              <a:t>reference</a:t>
            </a:r>
            <a:endParaRPr lang="hu-HU" sz="2800" dirty="0"/>
          </a:p>
        </p:txBody>
      </p:sp>
    </p:spTree>
    <p:extLst>
      <p:ext uri="{BB962C8B-B14F-4D97-AF65-F5344CB8AC3E}">
        <p14:creationId xmlns:p14="http://schemas.microsoft.com/office/powerpoint/2010/main" val="3251612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latin typeface="Arial" panose="020B0604020202020204" pitchFamily="34" charset="0"/>
                <a:cs typeface="Arial" panose="020B0604020202020204" pitchFamily="34" charset="0"/>
              </a:rPr>
              <a:t>4. </a:t>
            </a:r>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devices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Reference</a:t>
            </a:r>
            <a:endParaRPr lang="hu-HU" dirty="0"/>
          </a:p>
        </p:txBody>
      </p:sp>
      <p:sp>
        <p:nvSpPr>
          <p:cNvPr id="3" name="Tartalom helye 2"/>
          <p:cNvSpPr>
            <a:spLocks noGrp="1"/>
          </p:cNvSpPr>
          <p:nvPr>
            <p:ph idx="1"/>
          </p:nvPr>
        </p:nvSpPr>
        <p:spPr>
          <a:xfrm>
            <a:off x="838200" y="1785868"/>
            <a:ext cx="10515600" cy="4585903"/>
          </a:xfrm>
        </p:spPr>
        <p:txBody>
          <a:bodyPr>
            <a:normAutofit/>
          </a:bodyPr>
          <a:lstStyle/>
          <a:p>
            <a:pPr algn="just"/>
            <a:r>
              <a:rPr lang="en-US" dirty="0"/>
              <a:t>On 21 December 1972, the Basic Treaty was signed by East and West Germany, and relations between </a:t>
            </a:r>
            <a:r>
              <a:rPr lang="en-US" b="1" dirty="0"/>
              <a:t>the two countries</a:t>
            </a:r>
            <a:r>
              <a:rPr lang="en-US" dirty="0"/>
              <a:t> started to improve. During the next two decades, they began to cooperate with </a:t>
            </a:r>
            <a:r>
              <a:rPr lang="en-US" b="1" dirty="0"/>
              <a:t>each other</a:t>
            </a:r>
            <a:r>
              <a:rPr lang="en-US" dirty="0"/>
              <a:t> by sharing cultural and commercial </a:t>
            </a:r>
            <a:r>
              <a:rPr lang="en-US" b="1" dirty="0"/>
              <a:t>activities</a:t>
            </a:r>
            <a:r>
              <a:rPr lang="en-US" dirty="0"/>
              <a:t> such as arts exchange programs and joint business ventures. However, East Germans were still dissatisfied, for </a:t>
            </a:r>
            <a:r>
              <a:rPr lang="en-US" b="1" dirty="0"/>
              <a:t>their</a:t>
            </a:r>
            <a:r>
              <a:rPr lang="en-US" dirty="0"/>
              <a:t> living standard was lower than </a:t>
            </a:r>
            <a:r>
              <a:rPr lang="en-US" b="1" dirty="0"/>
              <a:t>that</a:t>
            </a:r>
            <a:r>
              <a:rPr lang="en-US" dirty="0"/>
              <a:t> of West Germany. </a:t>
            </a:r>
            <a:r>
              <a:rPr lang="en-US" b="1" dirty="0"/>
              <a:t>Their</a:t>
            </a:r>
            <a:r>
              <a:rPr lang="en-US" dirty="0"/>
              <a:t> industries produced inferior goods, and </a:t>
            </a:r>
            <a:r>
              <a:rPr lang="en-US" b="1" dirty="0"/>
              <a:t>their country</a:t>
            </a:r>
            <a:r>
              <a:rPr lang="en-US" dirty="0"/>
              <a:t> was polluted from inferior mining methods and careless industrial waste.</a:t>
            </a:r>
            <a:endParaRPr lang="hu-HU" dirty="0"/>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
        <p:nvSpPr>
          <p:cNvPr id="7" name="Téglalap 6"/>
          <p:cNvSpPr/>
          <p:nvPr/>
        </p:nvSpPr>
        <p:spPr>
          <a:xfrm>
            <a:off x="3431712" y="5668220"/>
            <a:ext cx="5328575" cy="523220"/>
          </a:xfrm>
          <a:prstGeom prst="rect">
            <a:avLst/>
          </a:prstGeom>
        </p:spPr>
        <p:txBody>
          <a:bodyPr wrap="none">
            <a:spAutoFit/>
          </a:bodyPr>
          <a:lstStyle/>
          <a:p>
            <a:pPr algn="ctr"/>
            <a:r>
              <a:rPr lang="hu-HU" sz="2800" dirty="0" err="1">
                <a:highlight>
                  <a:srgbClr val="00FFFF"/>
                </a:highlight>
              </a:rPr>
              <a:t>Anaphoric</a:t>
            </a:r>
            <a:r>
              <a:rPr lang="hu-HU" sz="2800" dirty="0"/>
              <a:t> </a:t>
            </a:r>
            <a:r>
              <a:rPr lang="hu-HU" sz="2800" dirty="0" err="1"/>
              <a:t>or</a:t>
            </a:r>
            <a:r>
              <a:rPr lang="hu-HU" sz="2800" dirty="0"/>
              <a:t> </a:t>
            </a:r>
            <a:r>
              <a:rPr lang="hu-HU" sz="2800" dirty="0" err="1">
                <a:highlight>
                  <a:srgbClr val="FFFF00"/>
                </a:highlight>
              </a:rPr>
              <a:t>cataphoric</a:t>
            </a:r>
            <a:r>
              <a:rPr lang="hu-HU" sz="2800" dirty="0"/>
              <a:t> </a:t>
            </a:r>
            <a:r>
              <a:rPr lang="hu-HU" sz="2800" dirty="0" err="1"/>
              <a:t>reference</a:t>
            </a:r>
            <a:r>
              <a:rPr lang="hu-HU" sz="2800" dirty="0"/>
              <a:t>?</a:t>
            </a:r>
          </a:p>
        </p:txBody>
      </p:sp>
    </p:spTree>
    <p:extLst>
      <p:ext uri="{BB962C8B-B14F-4D97-AF65-F5344CB8AC3E}">
        <p14:creationId xmlns:p14="http://schemas.microsoft.com/office/powerpoint/2010/main" val="4158081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365125"/>
            <a:ext cx="10515600" cy="1325563"/>
          </a:xfrm>
        </p:spPr>
        <p:txBody>
          <a:bodyPr/>
          <a:lstStyle/>
          <a:p>
            <a:r>
              <a:rPr lang="hu-HU">
                <a:latin typeface="Arial" panose="020B0604020202020204" pitchFamily="34" charset="0"/>
                <a:cs typeface="Arial" panose="020B0604020202020204" pitchFamily="34" charset="0"/>
              </a:rPr>
              <a:t>Contents</a:t>
            </a:r>
            <a:endParaRPr lang="hu-HU" dirty="0">
              <a:latin typeface="Arial" panose="020B0604020202020204" pitchFamily="34" charset="0"/>
              <a:cs typeface="Arial" panose="020B0604020202020204" pitchFamily="34" charset="0"/>
            </a:endParaRPr>
          </a:p>
        </p:txBody>
      </p:sp>
      <p:sp>
        <p:nvSpPr>
          <p:cNvPr id="3" name="Tartalom helye 2"/>
          <p:cNvSpPr>
            <a:spLocks noGrp="1"/>
          </p:cNvSpPr>
          <p:nvPr>
            <p:ph idx="1"/>
          </p:nvPr>
        </p:nvSpPr>
        <p:spPr>
          <a:xfrm>
            <a:off x="838200" y="1825625"/>
            <a:ext cx="10515600" cy="4351338"/>
          </a:xfrm>
        </p:spPr>
        <p:txBody>
          <a:bodyPr/>
          <a:lstStyle/>
          <a:p>
            <a:pPr marL="514350" indent="-514350">
              <a:buFont typeface="+mj-lt"/>
              <a:buAutoNum type="arabicPeriod"/>
            </a:pPr>
            <a:r>
              <a:rPr lang="hu-HU" dirty="0">
                <a:latin typeface="Arial" panose="020B0604020202020204" pitchFamily="34" charset="0"/>
                <a:cs typeface="Arial" panose="020B0604020202020204" pitchFamily="34" charset="0"/>
              </a:rPr>
              <a:t>A </a:t>
            </a:r>
            <a:r>
              <a:rPr lang="hu-HU" dirty="0" err="1">
                <a:latin typeface="Arial" panose="020B0604020202020204" pitchFamily="34" charset="0"/>
                <a:cs typeface="Arial" panose="020B0604020202020204" pitchFamily="34" charset="0"/>
              </a:rPr>
              <a:t>reminder</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from</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previous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class</a:t>
            </a:r>
            <a:endParaRPr lang="hu-HU" dirty="0">
              <a:latin typeface="Arial" panose="020B0604020202020204" pitchFamily="34" charset="0"/>
              <a:cs typeface="Arial" panose="020B0604020202020204" pitchFamily="34" charset="0"/>
            </a:endParaRPr>
          </a:p>
          <a:p>
            <a:pPr marL="514350" indent="-514350">
              <a:buFont typeface="+mj-lt"/>
              <a:buAutoNum type="arabicPeriod"/>
            </a:pPr>
            <a:r>
              <a:rPr lang="hu-HU" dirty="0" err="1">
                <a:latin typeface="Arial" panose="020B0604020202020204" pitchFamily="34" charset="0"/>
                <a:cs typeface="Arial" panose="020B0604020202020204" pitchFamily="34" charset="0"/>
              </a:rPr>
              <a:t>Types</a:t>
            </a:r>
            <a:r>
              <a:rPr lang="hu-HU" dirty="0">
                <a:latin typeface="Arial" panose="020B0604020202020204" pitchFamily="34" charset="0"/>
                <a:cs typeface="Arial" panose="020B0604020202020204" pitchFamily="34" charset="0"/>
              </a:rPr>
              <a:t> of </a:t>
            </a:r>
            <a:r>
              <a:rPr lang="hu-HU" dirty="0" err="1">
                <a:latin typeface="Arial" panose="020B0604020202020204" pitchFamily="34" charset="0"/>
                <a:cs typeface="Arial" panose="020B0604020202020204" pitchFamily="34" charset="0"/>
              </a:rPr>
              <a:t>cohesion</a:t>
            </a:r>
            <a:r>
              <a:rPr lang="hu-HU" dirty="0">
                <a:latin typeface="Arial" panose="020B0604020202020204" pitchFamily="34" charset="0"/>
                <a:cs typeface="Arial" panose="020B0604020202020204" pitchFamily="34" charset="0"/>
              </a:rPr>
              <a:t> in a text</a:t>
            </a:r>
          </a:p>
          <a:p>
            <a:pPr marL="514350" indent="-514350">
              <a:buFont typeface="+mj-lt"/>
              <a:buAutoNum type="arabicPeriod"/>
            </a:pPr>
            <a:r>
              <a:rPr lang="hu-HU" dirty="0" err="1">
                <a:latin typeface="Arial" panose="020B0604020202020204" pitchFamily="34" charset="0"/>
                <a:cs typeface="Arial" panose="020B0604020202020204" pitchFamily="34" charset="0"/>
              </a:rPr>
              <a:t>Cohesion</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vs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coherence</a:t>
            </a:r>
            <a:endParaRPr lang="hu-HU" dirty="0">
              <a:latin typeface="Arial" panose="020B0604020202020204" pitchFamily="34" charset="0"/>
              <a:cs typeface="Arial" panose="020B0604020202020204" pitchFamily="34" charset="0"/>
            </a:endParaRPr>
          </a:p>
          <a:p>
            <a:pPr marL="514350" indent="-514350">
              <a:buFont typeface="+mj-lt"/>
              <a:buAutoNum type="arabicPeriod"/>
            </a:pPr>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devices</a:t>
            </a:r>
            <a:r>
              <a:rPr lang="hu-HU" dirty="0">
                <a:latin typeface="Arial" panose="020B0604020202020204" pitchFamily="34" charset="0"/>
                <a:cs typeface="Arial" panose="020B0604020202020204" pitchFamily="34" charset="0"/>
              </a:rPr>
              <a:t> 1: </a:t>
            </a:r>
            <a:r>
              <a:rPr lang="hu-HU" dirty="0" err="1">
                <a:latin typeface="Arial" panose="020B0604020202020204" pitchFamily="34" charset="0"/>
                <a:cs typeface="Arial" panose="020B0604020202020204" pitchFamily="34" charset="0"/>
              </a:rPr>
              <a:t>Reference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substitution</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ellipsis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lexical</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relationships</a:t>
            </a:r>
            <a:endParaRPr lang="hu-HU" dirty="0">
              <a:latin typeface="Arial" panose="020B0604020202020204" pitchFamily="34" charset="0"/>
              <a:cs typeface="Arial" panose="020B0604020202020204" pitchFamily="34" charset="0"/>
            </a:endParaRPr>
          </a:p>
          <a:p>
            <a:pPr marL="514350" indent="-514350">
              <a:buFont typeface="+mj-lt"/>
              <a:buAutoNum type="arabicPeriod"/>
            </a:pPr>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devices</a:t>
            </a:r>
            <a:r>
              <a:rPr lang="hu-HU" dirty="0">
                <a:latin typeface="Arial" panose="020B0604020202020204" pitchFamily="34" charset="0"/>
                <a:cs typeface="Arial" panose="020B0604020202020204" pitchFamily="34" charset="0"/>
              </a:rPr>
              <a:t> 2: Linking </a:t>
            </a:r>
            <a:r>
              <a:rPr lang="hu-HU" dirty="0" err="1">
                <a:latin typeface="Arial" panose="020B0604020202020204" pitchFamily="34" charset="0"/>
                <a:cs typeface="Arial" panose="020B0604020202020204" pitchFamily="34" charset="0"/>
              </a:rPr>
              <a:t>words</a:t>
            </a:r>
            <a:endParaRPr lang="hu-HU" dirty="0">
              <a:latin typeface="Arial" panose="020B0604020202020204" pitchFamily="34" charset="0"/>
              <a:cs typeface="Arial" panose="020B0604020202020204" pitchFamily="34" charset="0"/>
            </a:endParaRPr>
          </a:p>
          <a:p>
            <a:pPr marL="514350" indent="-514350">
              <a:buFont typeface="+mj-lt"/>
              <a:buAutoNum type="arabicPeriod"/>
            </a:pPr>
            <a:r>
              <a:rPr lang="hu-HU" dirty="0" err="1">
                <a:latin typeface="Arial" panose="020B0604020202020204" pitchFamily="34" charset="0"/>
                <a:cs typeface="Arial" panose="020B0604020202020204" pitchFamily="34" charset="0"/>
              </a:rPr>
              <a:t>Exercises</a:t>
            </a:r>
            <a:endParaRPr lang="hu-HU" dirty="0">
              <a:latin typeface="Arial" panose="020B0604020202020204" pitchFamily="34" charset="0"/>
              <a:cs typeface="Arial" panose="020B0604020202020204" pitchFamily="34" charset="0"/>
            </a:endParaRPr>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612789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latin typeface="Arial" panose="020B0604020202020204" pitchFamily="34" charset="0"/>
                <a:cs typeface="Arial" panose="020B0604020202020204" pitchFamily="34" charset="0"/>
              </a:rPr>
              <a:t>4. </a:t>
            </a:r>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devices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Reference</a:t>
            </a:r>
            <a:endParaRPr lang="hu-HU" dirty="0"/>
          </a:p>
        </p:txBody>
      </p:sp>
      <p:sp>
        <p:nvSpPr>
          <p:cNvPr id="3" name="Tartalom helye 2"/>
          <p:cNvSpPr>
            <a:spLocks noGrp="1"/>
          </p:cNvSpPr>
          <p:nvPr>
            <p:ph idx="1"/>
          </p:nvPr>
        </p:nvSpPr>
        <p:spPr>
          <a:xfrm>
            <a:off x="838200" y="1785868"/>
            <a:ext cx="10515600" cy="4585903"/>
          </a:xfrm>
        </p:spPr>
        <p:txBody>
          <a:bodyPr>
            <a:normAutofit/>
          </a:bodyPr>
          <a:lstStyle/>
          <a:p>
            <a:pPr algn="just"/>
            <a:r>
              <a:rPr lang="en-US" dirty="0"/>
              <a:t>On 21 December 1972, the Basic Treaty was signed by East and West Germany, and relations between </a:t>
            </a:r>
            <a:r>
              <a:rPr lang="en-US" b="1" dirty="0">
                <a:highlight>
                  <a:srgbClr val="00FFFF"/>
                </a:highlight>
              </a:rPr>
              <a:t>the two countries</a:t>
            </a:r>
            <a:r>
              <a:rPr lang="en-US" dirty="0"/>
              <a:t> started to improve. During the next two decades, they began to cooperate with </a:t>
            </a:r>
            <a:r>
              <a:rPr lang="en-US" b="1" dirty="0">
                <a:highlight>
                  <a:srgbClr val="00FFFF"/>
                </a:highlight>
              </a:rPr>
              <a:t>each other</a:t>
            </a:r>
            <a:r>
              <a:rPr lang="en-US" dirty="0"/>
              <a:t> by sharing cultural and commercial </a:t>
            </a:r>
            <a:r>
              <a:rPr lang="en-US" b="1" dirty="0">
                <a:highlight>
                  <a:srgbClr val="FFFF00"/>
                </a:highlight>
              </a:rPr>
              <a:t>activities</a:t>
            </a:r>
            <a:r>
              <a:rPr lang="en-US" dirty="0"/>
              <a:t> such as arts exchange programs and joint business ventures. However, East Germans were still dissatisfied, for </a:t>
            </a:r>
            <a:r>
              <a:rPr lang="en-US" b="1" dirty="0">
                <a:highlight>
                  <a:srgbClr val="00FFFF"/>
                </a:highlight>
              </a:rPr>
              <a:t>their</a:t>
            </a:r>
            <a:r>
              <a:rPr lang="en-US" dirty="0"/>
              <a:t> living standard was lower than </a:t>
            </a:r>
            <a:r>
              <a:rPr lang="en-US" b="1" dirty="0">
                <a:highlight>
                  <a:srgbClr val="00FFFF"/>
                </a:highlight>
              </a:rPr>
              <a:t>that</a:t>
            </a:r>
            <a:r>
              <a:rPr lang="en-US" dirty="0"/>
              <a:t> of West Germany. </a:t>
            </a:r>
            <a:r>
              <a:rPr lang="en-US" b="1" dirty="0">
                <a:highlight>
                  <a:srgbClr val="00FFFF"/>
                </a:highlight>
              </a:rPr>
              <a:t>Their</a:t>
            </a:r>
            <a:r>
              <a:rPr lang="en-US" dirty="0"/>
              <a:t> industries produced inferior goods, and </a:t>
            </a:r>
            <a:r>
              <a:rPr lang="en-US" b="1" dirty="0">
                <a:highlight>
                  <a:srgbClr val="00FFFF"/>
                </a:highlight>
              </a:rPr>
              <a:t>their country</a:t>
            </a:r>
            <a:r>
              <a:rPr lang="en-US" dirty="0"/>
              <a:t> was polluted from inferior mining methods and careless industrial waste.</a:t>
            </a:r>
            <a:endParaRPr lang="hu-HU" dirty="0"/>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
        <p:nvSpPr>
          <p:cNvPr id="7" name="Téglalap 6"/>
          <p:cNvSpPr/>
          <p:nvPr/>
        </p:nvSpPr>
        <p:spPr>
          <a:xfrm>
            <a:off x="2845368" y="5668220"/>
            <a:ext cx="6501267" cy="523220"/>
          </a:xfrm>
          <a:prstGeom prst="rect">
            <a:avLst/>
          </a:prstGeom>
        </p:spPr>
        <p:txBody>
          <a:bodyPr wrap="none">
            <a:spAutoFit/>
          </a:bodyPr>
          <a:lstStyle/>
          <a:p>
            <a:pPr algn="ctr"/>
            <a:r>
              <a:rPr lang="hu-HU" sz="2800" dirty="0" err="1">
                <a:highlight>
                  <a:srgbClr val="00FFFF"/>
                </a:highlight>
              </a:rPr>
              <a:t>Anaphoric</a:t>
            </a:r>
            <a:r>
              <a:rPr lang="hu-HU" sz="2800" dirty="0"/>
              <a:t> </a:t>
            </a:r>
            <a:r>
              <a:rPr lang="hu-HU" sz="2800" dirty="0" err="1"/>
              <a:t>reference</a:t>
            </a:r>
            <a:r>
              <a:rPr lang="hu-HU" sz="2800" dirty="0"/>
              <a:t>; </a:t>
            </a:r>
            <a:r>
              <a:rPr lang="hu-HU" sz="2800" dirty="0" err="1">
                <a:highlight>
                  <a:srgbClr val="FFFF00"/>
                </a:highlight>
              </a:rPr>
              <a:t>cataphoric</a:t>
            </a:r>
            <a:r>
              <a:rPr lang="hu-HU" sz="2800" dirty="0"/>
              <a:t> </a:t>
            </a:r>
            <a:r>
              <a:rPr lang="hu-HU" sz="2800" dirty="0" err="1"/>
              <a:t>reference</a:t>
            </a:r>
            <a:endParaRPr lang="hu-HU" sz="2800" dirty="0"/>
          </a:p>
        </p:txBody>
      </p:sp>
    </p:spTree>
    <p:extLst>
      <p:ext uri="{BB962C8B-B14F-4D97-AF65-F5344CB8AC3E}">
        <p14:creationId xmlns:p14="http://schemas.microsoft.com/office/powerpoint/2010/main" val="3085619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latin typeface="Arial" panose="020B0604020202020204" pitchFamily="34" charset="0"/>
                <a:cs typeface="Arial" panose="020B0604020202020204" pitchFamily="34" charset="0"/>
              </a:rPr>
              <a:t>4. </a:t>
            </a:r>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devices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Reference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pronouns</a:t>
            </a:r>
            <a:r>
              <a:rPr lang="hu-HU" dirty="0">
                <a:latin typeface="Arial" panose="020B0604020202020204" pitchFamily="34" charset="0"/>
                <a:cs typeface="Arial" panose="020B0604020202020204" pitchFamily="34" charset="0"/>
              </a:rPr>
              <a:t>)</a:t>
            </a:r>
            <a:endParaRPr lang="hu-HU" dirty="0"/>
          </a:p>
        </p:txBody>
      </p:sp>
      <p:sp>
        <p:nvSpPr>
          <p:cNvPr id="3" name="Tartalom helye 2"/>
          <p:cNvSpPr>
            <a:spLocks noGrp="1"/>
          </p:cNvSpPr>
          <p:nvPr>
            <p:ph idx="1"/>
          </p:nvPr>
        </p:nvSpPr>
        <p:spPr>
          <a:xfrm>
            <a:off x="838200" y="1690688"/>
            <a:ext cx="10515600" cy="4777822"/>
          </a:xfrm>
        </p:spPr>
        <p:txBody>
          <a:bodyPr/>
          <a:lstStyle/>
          <a:p>
            <a:pPr marL="0" indent="0">
              <a:buClr>
                <a:srgbClr val="FFFFFF"/>
              </a:buClr>
              <a:buSzPct val="45000"/>
              <a:buNone/>
              <a:defRPr/>
            </a:pPr>
            <a:r>
              <a:rPr lang="hu-HU" b="1" spc="-1" dirty="0" err="1">
                <a:latin typeface="Arial"/>
              </a:rPr>
              <a:t>What</a:t>
            </a:r>
            <a:r>
              <a:rPr lang="hu-HU" b="1" spc="-1" dirty="0">
                <a:latin typeface="Arial"/>
              </a:rPr>
              <a:t> is </a:t>
            </a:r>
            <a:r>
              <a:rPr lang="hu-HU" b="1" spc="-1" dirty="0" err="1">
                <a:latin typeface="Arial"/>
              </a:rPr>
              <a:t>the</a:t>
            </a:r>
            <a:r>
              <a:rPr lang="hu-HU" b="1" spc="-1" dirty="0">
                <a:latin typeface="Arial"/>
              </a:rPr>
              <a:t> </a:t>
            </a:r>
            <a:r>
              <a:rPr lang="hu-HU" b="1" spc="-1" dirty="0" err="1">
                <a:latin typeface="Arial"/>
              </a:rPr>
              <a:t>problem</a:t>
            </a:r>
            <a:r>
              <a:rPr lang="hu-HU" b="1" spc="-1" dirty="0">
                <a:latin typeface="Arial"/>
              </a:rPr>
              <a:t>?</a:t>
            </a:r>
          </a:p>
          <a:p>
            <a:pPr marL="0" indent="0">
              <a:buClr>
                <a:srgbClr val="FFFFFF"/>
              </a:buClr>
              <a:buSzPct val="45000"/>
              <a:buNone/>
              <a:defRPr/>
            </a:pPr>
            <a:endParaRPr lang="hu-HU" spc="-1" dirty="0">
              <a:latin typeface="Arial"/>
            </a:endParaRPr>
          </a:p>
          <a:p>
            <a:pPr marL="0" indent="0">
              <a:buClr>
                <a:srgbClr val="FFFFFF"/>
              </a:buClr>
              <a:buSzPct val="45000"/>
              <a:buNone/>
              <a:defRPr/>
            </a:pPr>
            <a:r>
              <a:rPr lang="hu-HU" spc="-1" dirty="0">
                <a:latin typeface="Arial"/>
              </a:rPr>
              <a:t>1. </a:t>
            </a:r>
            <a:r>
              <a:rPr lang="en-US" spc="-1" dirty="0">
                <a:latin typeface="Arial"/>
              </a:rPr>
              <a:t>Mary told Laura that she was a good teacher.</a:t>
            </a:r>
            <a:endParaRPr lang="en-US" sz="1600" dirty="0"/>
          </a:p>
          <a:p>
            <a:pPr marL="0" indent="0">
              <a:buClr>
                <a:srgbClr val="FFFFFF"/>
              </a:buClr>
              <a:buSzPct val="45000"/>
              <a:buNone/>
              <a:defRPr/>
            </a:pPr>
            <a:r>
              <a:rPr lang="en-US" spc="-1" dirty="0">
                <a:latin typeface="Arial"/>
              </a:rPr>
              <a:t> </a:t>
            </a:r>
            <a:endParaRPr lang="en-US" sz="1600" dirty="0"/>
          </a:p>
          <a:p>
            <a:pPr marL="0" indent="0">
              <a:buClr>
                <a:srgbClr val="FFFFFF"/>
              </a:buClr>
              <a:buSzPct val="45000"/>
              <a:buNone/>
              <a:defRPr/>
            </a:pPr>
            <a:r>
              <a:rPr lang="hu-HU" spc="-1" dirty="0">
                <a:latin typeface="Arial"/>
              </a:rPr>
              <a:t>2. </a:t>
            </a:r>
            <a:r>
              <a:rPr lang="en-US" spc="-1" dirty="0">
                <a:latin typeface="Arial"/>
              </a:rPr>
              <a:t>We put the pizza box in the bin after we had finished eating it.</a:t>
            </a:r>
            <a:endParaRPr lang="en-US" sz="1600" dirty="0"/>
          </a:p>
          <a:p>
            <a:pPr marL="0" indent="0">
              <a:buClr>
                <a:srgbClr val="FFFFFF"/>
              </a:buClr>
              <a:buSzPct val="45000"/>
              <a:buNone/>
              <a:defRPr/>
            </a:pPr>
            <a:r>
              <a:rPr lang="en-US" spc="-1" dirty="0">
                <a:latin typeface="Arial"/>
              </a:rPr>
              <a:t> </a:t>
            </a:r>
            <a:endParaRPr lang="en-US" sz="1600" dirty="0"/>
          </a:p>
          <a:p>
            <a:pPr marL="0" indent="0">
              <a:buClr>
                <a:srgbClr val="FFFFFF"/>
              </a:buClr>
              <a:buSzPct val="45000"/>
              <a:buNone/>
              <a:defRPr/>
            </a:pPr>
            <a:r>
              <a:rPr lang="hu-HU" spc="-1" dirty="0">
                <a:latin typeface="Arial"/>
              </a:rPr>
              <a:t>3. </a:t>
            </a:r>
            <a:r>
              <a:rPr lang="en-US" spc="-1" dirty="0">
                <a:latin typeface="Arial"/>
              </a:rPr>
              <a:t>Although Mrs. Turner is wealthy, she does not spend it. </a:t>
            </a:r>
          </a:p>
          <a:p>
            <a:pPr marL="0" indent="0">
              <a:buClr>
                <a:srgbClr val="FFFFFF"/>
              </a:buClr>
              <a:buSzPct val="45000"/>
              <a:buNone/>
              <a:defRPr/>
            </a:pPr>
            <a:endParaRPr lang="en-US" spc="-1" dirty="0">
              <a:latin typeface="Arial"/>
            </a:endParaRPr>
          </a:p>
          <a:p>
            <a:pPr marL="0" indent="0">
              <a:buClr>
                <a:srgbClr val="FFFFFF"/>
              </a:buClr>
              <a:buSzPct val="45000"/>
              <a:buNone/>
              <a:defRPr/>
            </a:pPr>
            <a:r>
              <a:rPr lang="hu-HU" spc="-1" dirty="0">
                <a:latin typeface="Arial"/>
              </a:rPr>
              <a:t>4. </a:t>
            </a:r>
            <a:r>
              <a:rPr lang="en-US" spc="-1" dirty="0">
                <a:latin typeface="Arial"/>
              </a:rPr>
              <a:t>It was odd of it to say it.</a:t>
            </a:r>
          </a:p>
          <a:p>
            <a:endParaRPr lang="hu-HU" dirty="0"/>
          </a:p>
        </p:txBody>
      </p:sp>
      <p:pic>
        <p:nvPicPr>
          <p:cNvPr id="4" name="Kép 3"/>
          <p:cNvPicPr>
            <a:picLocks noChangeAspect="1"/>
          </p:cNvPicPr>
          <p:nvPr/>
        </p:nvPicPr>
        <p:blipFill>
          <a:blip r:embed="rId2"/>
          <a:stretch>
            <a:fillRect/>
          </a:stretch>
        </p:blipFill>
        <p:spPr>
          <a:xfrm>
            <a:off x="10829199" y="-14068"/>
            <a:ext cx="1362801" cy="1155111"/>
          </a:xfrm>
          <a:prstGeom prst="rect">
            <a:avLst/>
          </a:prstGeom>
        </p:spPr>
      </p:pic>
    </p:spTree>
    <p:extLst>
      <p:ext uri="{BB962C8B-B14F-4D97-AF65-F5344CB8AC3E}">
        <p14:creationId xmlns:p14="http://schemas.microsoft.com/office/powerpoint/2010/main" val="30086905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latin typeface="Arial" panose="020B0604020202020204" pitchFamily="34" charset="0"/>
                <a:cs typeface="Arial" panose="020B0604020202020204" pitchFamily="34" charset="0"/>
              </a:rPr>
              <a:t>4. </a:t>
            </a:r>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devices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Substitution</a:t>
            </a:r>
            <a:r>
              <a:rPr lang="hu-HU" dirty="0">
                <a:latin typeface="Arial" panose="020B0604020202020204" pitchFamily="34" charset="0"/>
                <a:cs typeface="Arial" panose="020B0604020202020204" pitchFamily="34" charset="0"/>
              </a:rPr>
              <a:t> and </a:t>
            </a:r>
            <a:r>
              <a:rPr lang="hu-HU" dirty="0" err="1">
                <a:latin typeface="Arial" panose="020B0604020202020204" pitchFamily="34" charset="0"/>
                <a:cs typeface="Arial" panose="020B0604020202020204" pitchFamily="34" charset="0"/>
              </a:rPr>
              <a:t>ellipsis</a:t>
            </a:r>
            <a:endParaRPr lang="hu-HU" dirty="0"/>
          </a:p>
        </p:txBody>
      </p:sp>
      <p:sp>
        <p:nvSpPr>
          <p:cNvPr id="3" name="Tartalom helye 2"/>
          <p:cNvSpPr>
            <a:spLocks noGrp="1"/>
          </p:cNvSpPr>
          <p:nvPr>
            <p:ph idx="1"/>
          </p:nvPr>
        </p:nvSpPr>
        <p:spPr>
          <a:xfrm>
            <a:off x="838200" y="1825624"/>
            <a:ext cx="10515600" cy="4893227"/>
          </a:xfrm>
        </p:spPr>
        <p:txBody>
          <a:bodyPr>
            <a:normAutofit/>
          </a:bodyPr>
          <a:lstStyle/>
          <a:p>
            <a:r>
              <a:rPr lang="hu-HU" dirty="0" err="1">
                <a:latin typeface="Arial" panose="020B0604020202020204" pitchFamily="34" charset="0"/>
                <a:cs typeface="Arial" panose="020B0604020202020204" pitchFamily="34" charset="0"/>
              </a:rPr>
              <a:t>substitution</a:t>
            </a:r>
            <a:r>
              <a:rPr lang="hu-HU" dirty="0">
                <a:latin typeface="Arial" panose="020B0604020202020204" pitchFamily="34" charset="0"/>
                <a:cs typeface="Arial" panose="020B0604020202020204" pitchFamily="34" charset="0"/>
              </a:rPr>
              <a:t> is </a:t>
            </a:r>
            <a:r>
              <a:rPr lang="hu-HU" dirty="0" err="1">
                <a:latin typeface="Arial" panose="020B0604020202020204" pitchFamily="34" charset="0"/>
                <a:cs typeface="Arial" panose="020B0604020202020204" pitchFamily="34" charset="0"/>
              </a:rPr>
              <a:t>the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replacement</a:t>
            </a:r>
            <a:r>
              <a:rPr lang="hu-HU" dirty="0">
                <a:latin typeface="Arial" panose="020B0604020202020204" pitchFamily="34" charset="0"/>
                <a:cs typeface="Arial" panose="020B0604020202020204" pitchFamily="34" charset="0"/>
              </a:rPr>
              <a:t> of </a:t>
            </a:r>
            <a:r>
              <a:rPr lang="hu-HU" dirty="0" err="1">
                <a:latin typeface="Arial" panose="020B0604020202020204" pitchFamily="34" charset="0"/>
                <a:cs typeface="Arial" panose="020B0604020202020204" pitchFamily="34" charset="0"/>
              </a:rPr>
              <a:t>one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item</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by</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another</a:t>
            </a:r>
            <a:endParaRPr lang="hu-HU" dirty="0">
              <a:latin typeface="Arial" panose="020B0604020202020204" pitchFamily="34" charset="0"/>
              <a:cs typeface="Arial" panose="020B0604020202020204" pitchFamily="34" charset="0"/>
            </a:endParaRPr>
          </a:p>
          <a:p>
            <a:pPr algn="just"/>
            <a:r>
              <a:rPr lang="hu-HU" dirty="0" err="1">
                <a:latin typeface="Arial" panose="020B0604020202020204" pitchFamily="34" charset="0"/>
                <a:cs typeface="Arial" panose="020B0604020202020204" pitchFamily="34" charset="0"/>
              </a:rPr>
              <a:t>ellipsis</a:t>
            </a:r>
            <a:r>
              <a:rPr lang="hu-HU" dirty="0">
                <a:latin typeface="Arial" panose="020B0604020202020204" pitchFamily="34" charset="0"/>
                <a:cs typeface="Arial" panose="020B0604020202020204" pitchFamily="34" charset="0"/>
              </a:rPr>
              <a:t> is </a:t>
            </a:r>
            <a:r>
              <a:rPr lang="hu-HU" dirty="0" err="1">
                <a:latin typeface="Arial" panose="020B0604020202020204" pitchFamily="34" charset="0"/>
                <a:cs typeface="Arial" panose="020B0604020202020204" pitchFamily="34" charset="0"/>
              </a:rPr>
              <a:t>substitution</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by</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zero</a:t>
            </a:r>
            <a:endParaRPr lang="hu-HU"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Substitution:  </a:t>
            </a:r>
            <a:endParaRPr lang="hu-HU"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E.g. Who ran to school? -&gt; I did. (</a:t>
            </a:r>
            <a:r>
              <a:rPr lang="en-US" i="1" dirty="0">
                <a:latin typeface="Arial" panose="020B0604020202020204" pitchFamily="34" charset="0"/>
                <a:cs typeface="Arial" panose="020B0604020202020204" pitchFamily="34" charset="0"/>
              </a:rPr>
              <a:t>did</a:t>
            </a:r>
            <a:r>
              <a:rPr lang="en-US" dirty="0">
                <a:latin typeface="Arial" panose="020B0604020202020204" pitchFamily="34" charset="0"/>
                <a:cs typeface="Arial" panose="020B0604020202020204" pitchFamily="34" charset="0"/>
              </a:rPr>
              <a:t> </a:t>
            </a:r>
            <a:r>
              <a:rPr lang="hu-HU"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ran to school</a:t>
            </a:r>
            <a:r>
              <a:rPr lang="en-US" dirty="0">
                <a:latin typeface="Arial" panose="020B0604020202020204" pitchFamily="34" charset="0"/>
                <a:cs typeface="Arial" panose="020B0604020202020204" pitchFamily="34" charset="0"/>
              </a:rPr>
              <a:t>)</a:t>
            </a:r>
            <a:r>
              <a:rPr lang="hu-HU" dirty="0">
                <a:latin typeface="Arial" panose="020B0604020202020204" pitchFamily="34" charset="0"/>
                <a:cs typeface="Arial" panose="020B0604020202020204" pitchFamily="34" charset="0"/>
              </a:rPr>
              <a:t> </a:t>
            </a:r>
          </a:p>
          <a:p>
            <a:r>
              <a:rPr lang="en-US" dirty="0">
                <a:latin typeface="Arial" panose="020B0604020202020204" pitchFamily="34" charset="0"/>
                <a:cs typeface="Arial" panose="020B0604020202020204" pitchFamily="34" charset="0"/>
              </a:rPr>
              <a:t>E.g. Who has a pen? -&gt; I have one. (</a:t>
            </a:r>
            <a:r>
              <a:rPr lang="en-US" i="1" dirty="0">
                <a:latin typeface="Arial" panose="020B0604020202020204" pitchFamily="34" charset="0"/>
                <a:cs typeface="Arial" panose="020B0604020202020204" pitchFamily="34" charset="0"/>
              </a:rPr>
              <a:t>one</a:t>
            </a:r>
            <a:r>
              <a:rPr lang="en-US" dirty="0">
                <a:latin typeface="Arial" panose="020B0604020202020204" pitchFamily="34" charset="0"/>
                <a:cs typeface="Arial" panose="020B0604020202020204" pitchFamily="34" charset="0"/>
              </a:rPr>
              <a:t> </a:t>
            </a:r>
            <a:r>
              <a:rPr lang="hu-HU"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a pen</a:t>
            </a:r>
            <a:r>
              <a:rPr lang="en-US" dirty="0">
                <a:latin typeface="Arial" panose="020B0604020202020204" pitchFamily="34" charset="0"/>
                <a:cs typeface="Arial" panose="020B0604020202020204" pitchFamily="34" charset="0"/>
              </a:rPr>
              <a:t>)</a:t>
            </a:r>
            <a:endParaRPr lang="hu-HU" dirty="0">
              <a:latin typeface="Arial" panose="020B0604020202020204" pitchFamily="34" charset="0"/>
              <a:cs typeface="Arial" panose="020B0604020202020204" pitchFamily="34" charset="0"/>
            </a:endParaRPr>
          </a:p>
          <a:p>
            <a:r>
              <a:rPr lang="hu-HU" dirty="0" err="1">
                <a:latin typeface="Arial" panose="020B0604020202020204" pitchFamily="34" charset="0"/>
                <a:cs typeface="Arial" panose="020B0604020202020204" pitchFamily="34" charset="0"/>
              </a:rPr>
              <a:t>Ellipsis</a:t>
            </a:r>
            <a:r>
              <a:rPr lang="hu-HU" dirty="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E.g. Have you read much? -&gt; I am trying to. </a:t>
            </a:r>
            <a:r>
              <a:rPr lang="hu-HU"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0</a:t>
            </a:r>
            <a:r>
              <a:rPr lang="hu-HU"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read much</a:t>
            </a:r>
            <a:r>
              <a:rPr lang="hu-HU"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p>
          <a:p>
            <a:r>
              <a:rPr lang="en-US" dirty="0">
                <a:latin typeface="Arial" panose="020B0604020202020204" pitchFamily="34" charset="0"/>
                <a:cs typeface="Arial" panose="020B0604020202020204" pitchFamily="34" charset="0"/>
              </a:rPr>
              <a:t>E.g. I'll ask my dad about the pens and whether he has any. </a:t>
            </a:r>
            <a:endParaRPr lang="hu-HU" dirty="0">
              <a:latin typeface="Arial" panose="020B0604020202020204" pitchFamily="34" charset="0"/>
              <a:cs typeface="Arial" panose="020B0604020202020204" pitchFamily="34" charset="0"/>
            </a:endParaRPr>
          </a:p>
          <a:p>
            <a:pPr marL="0" indent="0">
              <a:buNone/>
            </a:pPr>
            <a:r>
              <a:rPr lang="hu-HU"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0</a:t>
            </a:r>
            <a:r>
              <a:rPr lang="hu-HU"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pens</a:t>
            </a:r>
            <a:r>
              <a:rPr lang="hu-HU"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p>
          <a:p>
            <a:endParaRPr lang="en-US" dirty="0">
              <a:latin typeface="Arial" panose="020B0604020202020204" pitchFamily="34" charset="0"/>
              <a:cs typeface="Arial" panose="020B0604020202020204" pitchFamily="34" charset="0"/>
            </a:endParaRPr>
          </a:p>
          <a:p>
            <a:pPr algn="just"/>
            <a:endParaRPr lang="hu-HU" dirty="0">
              <a:latin typeface="Arial" panose="020B0604020202020204" pitchFamily="34" charset="0"/>
              <a:cs typeface="Arial" panose="020B0604020202020204" pitchFamily="34" charset="0"/>
            </a:endParaRPr>
          </a:p>
          <a:p>
            <a:pPr marL="0" indent="0">
              <a:buNone/>
            </a:pPr>
            <a:endParaRPr lang="hu-HU" dirty="0">
              <a:latin typeface="Arial" panose="020B0604020202020204" pitchFamily="34" charset="0"/>
              <a:cs typeface="Arial" panose="020B0604020202020204" pitchFamily="34" charset="0"/>
            </a:endParaRPr>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4197408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latin typeface="Arial" panose="020B0604020202020204" pitchFamily="34" charset="0"/>
                <a:cs typeface="Arial" panose="020B0604020202020204" pitchFamily="34" charset="0"/>
              </a:rPr>
              <a:t>4. </a:t>
            </a:r>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devices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Substitution</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or</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ellipsis</a:t>
            </a:r>
            <a:r>
              <a:rPr lang="hu-HU" dirty="0">
                <a:latin typeface="Arial" panose="020B0604020202020204" pitchFamily="34" charset="0"/>
                <a:cs typeface="Arial" panose="020B0604020202020204" pitchFamily="34" charset="0"/>
              </a:rPr>
              <a:t>?</a:t>
            </a:r>
            <a:endParaRPr lang="hu-HU" dirty="0"/>
          </a:p>
        </p:txBody>
      </p:sp>
      <p:sp>
        <p:nvSpPr>
          <p:cNvPr id="3" name="Tartalom helye 2"/>
          <p:cNvSpPr>
            <a:spLocks noGrp="1"/>
          </p:cNvSpPr>
          <p:nvPr>
            <p:ph idx="1"/>
          </p:nvPr>
        </p:nvSpPr>
        <p:spPr/>
        <p:txBody>
          <a:bodyPr>
            <a:normAutofit/>
          </a:bodyPr>
          <a:lstStyle/>
          <a:p>
            <a:pPr algn="just"/>
            <a:r>
              <a:rPr lang="hu-HU" sz="3600" dirty="0"/>
              <a:t>The </a:t>
            </a:r>
            <a:r>
              <a:rPr lang="hu-HU" sz="3600" dirty="0" err="1"/>
              <a:t>scientific</a:t>
            </a:r>
            <a:r>
              <a:rPr lang="hu-HU" sz="3600" dirty="0"/>
              <a:t> </a:t>
            </a:r>
            <a:r>
              <a:rPr lang="hu-HU" sz="3600" dirty="0" err="1"/>
              <a:t>study</a:t>
            </a:r>
            <a:r>
              <a:rPr lang="hu-HU" sz="3600" dirty="0"/>
              <a:t> of </a:t>
            </a:r>
            <a:r>
              <a:rPr lang="hu-HU" sz="3600" dirty="0" err="1"/>
              <a:t>memory</a:t>
            </a:r>
            <a:r>
              <a:rPr lang="hu-HU" sz="3600" dirty="0"/>
              <a:t> </a:t>
            </a:r>
            <a:r>
              <a:rPr lang="hu-HU" sz="3600" dirty="0" err="1"/>
              <a:t>began</a:t>
            </a:r>
            <a:r>
              <a:rPr lang="hu-HU" sz="3600" dirty="0"/>
              <a:t> in </a:t>
            </a:r>
            <a:r>
              <a:rPr lang="hu-HU" sz="3600" dirty="0" err="1"/>
              <a:t>the</a:t>
            </a:r>
            <a:r>
              <a:rPr lang="hu-HU" sz="3600" dirty="0"/>
              <a:t> </a:t>
            </a:r>
            <a:r>
              <a:rPr lang="hu-HU" sz="3600" dirty="0" err="1"/>
              <a:t>early</a:t>
            </a:r>
            <a:r>
              <a:rPr lang="hu-HU" sz="3600" dirty="0"/>
              <a:t> 1870s </a:t>
            </a:r>
            <a:r>
              <a:rPr lang="hu-HU" sz="3600" dirty="0" err="1"/>
              <a:t>when</a:t>
            </a:r>
            <a:r>
              <a:rPr lang="hu-HU" sz="3600" dirty="0"/>
              <a:t> a </a:t>
            </a:r>
            <a:r>
              <a:rPr lang="hu-HU" sz="3600" dirty="0" err="1"/>
              <a:t>German</a:t>
            </a:r>
            <a:r>
              <a:rPr lang="hu-HU" sz="3600" dirty="0"/>
              <a:t> </a:t>
            </a:r>
            <a:r>
              <a:rPr lang="hu-HU" sz="3600" dirty="0" err="1"/>
              <a:t>philosopher</a:t>
            </a:r>
            <a:r>
              <a:rPr lang="hu-HU" sz="3600" dirty="0"/>
              <a:t>, Hermann </a:t>
            </a:r>
            <a:r>
              <a:rPr lang="hu-HU" sz="3600" dirty="0" err="1"/>
              <a:t>Ebbinghaus</a:t>
            </a:r>
            <a:r>
              <a:rPr lang="hu-HU" sz="3600" dirty="0"/>
              <a:t>, </a:t>
            </a:r>
            <a:r>
              <a:rPr lang="hu-HU" sz="3600" dirty="0" err="1"/>
              <a:t>came</a:t>
            </a:r>
            <a:r>
              <a:rPr lang="hu-HU" sz="3600" dirty="0"/>
              <a:t>  </a:t>
            </a:r>
            <a:r>
              <a:rPr lang="hu-HU" sz="3600" dirty="0" err="1"/>
              <a:t>up</a:t>
            </a:r>
            <a:r>
              <a:rPr lang="hu-HU" sz="3600" dirty="0"/>
              <a:t> </a:t>
            </a:r>
            <a:r>
              <a:rPr lang="hu-HU" sz="3600" dirty="0" err="1"/>
              <a:t>with</a:t>
            </a:r>
            <a:r>
              <a:rPr lang="hu-HU" sz="3600" dirty="0"/>
              <a:t> </a:t>
            </a:r>
            <a:r>
              <a:rPr lang="hu-HU" sz="3600" dirty="0" err="1"/>
              <a:t>the</a:t>
            </a:r>
            <a:r>
              <a:rPr lang="hu-HU" sz="3600" dirty="0"/>
              <a:t> </a:t>
            </a:r>
            <a:r>
              <a:rPr lang="hu-HU" sz="3600" dirty="0" err="1"/>
              <a:t>revolutionary</a:t>
            </a:r>
            <a:r>
              <a:rPr lang="hu-HU" sz="3600" dirty="0"/>
              <a:t> idea </a:t>
            </a:r>
            <a:r>
              <a:rPr lang="hu-HU" sz="3600" dirty="0" err="1"/>
              <a:t>that</a:t>
            </a:r>
            <a:r>
              <a:rPr lang="hu-HU" sz="3600" dirty="0"/>
              <a:t> </a:t>
            </a:r>
            <a:r>
              <a:rPr lang="hu-HU" sz="3600" dirty="0" err="1"/>
              <a:t>memory</a:t>
            </a:r>
            <a:r>
              <a:rPr lang="hu-HU" sz="3600" dirty="0"/>
              <a:t> </a:t>
            </a:r>
            <a:r>
              <a:rPr lang="hu-HU" sz="3600" dirty="0" err="1"/>
              <a:t>could</a:t>
            </a:r>
            <a:r>
              <a:rPr lang="hu-HU" sz="3600" dirty="0"/>
              <a:t> be </a:t>
            </a:r>
            <a:r>
              <a:rPr lang="hu-HU" sz="3600" b="1" dirty="0" err="1">
                <a:highlight>
                  <a:srgbClr val="00FFFF"/>
                </a:highlight>
              </a:rPr>
              <a:t>studied</a:t>
            </a:r>
            <a:r>
              <a:rPr lang="hu-HU" sz="3600" b="1" dirty="0">
                <a:highlight>
                  <a:srgbClr val="00FFFF"/>
                </a:highlight>
              </a:rPr>
              <a:t> </a:t>
            </a:r>
            <a:r>
              <a:rPr lang="hu-HU" sz="3600" b="1" dirty="0" err="1">
                <a:highlight>
                  <a:srgbClr val="00FFFF"/>
                </a:highlight>
              </a:rPr>
              <a:t>experimentally</a:t>
            </a:r>
            <a:r>
              <a:rPr lang="hu-HU" sz="3600" dirty="0"/>
              <a:t>. </a:t>
            </a:r>
            <a:r>
              <a:rPr lang="hu-HU" sz="3600" b="1" dirty="0">
                <a:highlight>
                  <a:srgbClr val="FFFF00"/>
                </a:highlight>
              </a:rPr>
              <a:t>In </a:t>
            </a:r>
            <a:r>
              <a:rPr lang="hu-HU" sz="3600" b="1" dirty="0" err="1">
                <a:highlight>
                  <a:srgbClr val="FFFF00"/>
                </a:highlight>
              </a:rPr>
              <a:t>doing</a:t>
            </a:r>
            <a:r>
              <a:rPr lang="hu-HU" sz="3600" b="1" dirty="0">
                <a:highlight>
                  <a:srgbClr val="FFFF00"/>
                </a:highlight>
              </a:rPr>
              <a:t> </a:t>
            </a:r>
            <a:r>
              <a:rPr lang="hu-HU" sz="3600" b="1" dirty="0" err="1">
                <a:highlight>
                  <a:srgbClr val="FFFF00"/>
                </a:highlight>
              </a:rPr>
              <a:t>so</a:t>
            </a:r>
            <a:r>
              <a:rPr lang="hu-HU" sz="3600" dirty="0"/>
              <a:t> he </a:t>
            </a:r>
            <a:r>
              <a:rPr lang="hu-HU" sz="3600" dirty="0" err="1"/>
              <a:t>broke</a:t>
            </a:r>
            <a:r>
              <a:rPr lang="hu-HU" sz="3600" dirty="0"/>
              <a:t> </a:t>
            </a:r>
            <a:r>
              <a:rPr lang="hu-HU" sz="3600" dirty="0" err="1"/>
              <a:t>away</a:t>
            </a:r>
            <a:r>
              <a:rPr lang="hu-HU" sz="3600" dirty="0"/>
              <a:t> </a:t>
            </a:r>
            <a:r>
              <a:rPr lang="hu-HU" sz="3600" dirty="0" err="1"/>
              <a:t>from</a:t>
            </a:r>
            <a:r>
              <a:rPr lang="hu-HU" sz="3600" dirty="0"/>
              <a:t> a 2000-year-old </a:t>
            </a:r>
            <a:r>
              <a:rPr lang="hu-HU" sz="3600" dirty="0" err="1"/>
              <a:t>tradition</a:t>
            </a:r>
            <a:r>
              <a:rPr lang="hu-HU" sz="3600" dirty="0"/>
              <a:t> </a:t>
            </a:r>
            <a:r>
              <a:rPr lang="hu-HU" sz="3600" dirty="0" err="1"/>
              <a:t>that</a:t>
            </a:r>
            <a:r>
              <a:rPr lang="hu-HU" sz="3600" dirty="0"/>
              <a:t> </a:t>
            </a:r>
            <a:r>
              <a:rPr lang="hu-HU" sz="3600" dirty="0" err="1"/>
              <a:t>firmly</a:t>
            </a:r>
            <a:r>
              <a:rPr lang="hu-HU" sz="3600" dirty="0"/>
              <a:t> </a:t>
            </a:r>
            <a:r>
              <a:rPr lang="hu-HU" sz="3600" dirty="0" err="1"/>
              <a:t>assigned</a:t>
            </a:r>
            <a:r>
              <a:rPr lang="hu-HU" sz="3600" dirty="0"/>
              <a:t> </a:t>
            </a:r>
            <a:r>
              <a:rPr lang="hu-HU" sz="3600" dirty="0" err="1"/>
              <a:t>the</a:t>
            </a:r>
            <a:r>
              <a:rPr lang="hu-HU" sz="3600" dirty="0"/>
              <a:t> </a:t>
            </a:r>
            <a:r>
              <a:rPr lang="hu-HU" sz="3600" dirty="0" err="1"/>
              <a:t>study</a:t>
            </a:r>
            <a:r>
              <a:rPr lang="hu-HU" sz="3600" dirty="0"/>
              <a:t> of </a:t>
            </a:r>
            <a:r>
              <a:rPr lang="hu-HU" sz="3600" dirty="0" err="1"/>
              <a:t>memory</a:t>
            </a:r>
            <a:r>
              <a:rPr lang="hu-HU" sz="3600" dirty="0"/>
              <a:t> </a:t>
            </a:r>
            <a:r>
              <a:rPr lang="hu-HU" sz="3600" dirty="0" err="1"/>
              <a:t>to</a:t>
            </a:r>
            <a:r>
              <a:rPr lang="hu-HU" sz="3600" dirty="0"/>
              <a:t> </a:t>
            </a:r>
            <a:r>
              <a:rPr lang="hu-HU" sz="3600" dirty="0" err="1"/>
              <a:t>the</a:t>
            </a:r>
            <a:r>
              <a:rPr lang="hu-HU" sz="3600" dirty="0"/>
              <a:t> </a:t>
            </a:r>
            <a:r>
              <a:rPr lang="hu-HU" sz="3600" dirty="0" err="1"/>
              <a:t>philosopher</a:t>
            </a:r>
            <a:r>
              <a:rPr lang="hu-HU" sz="3600" dirty="0"/>
              <a:t> </a:t>
            </a:r>
            <a:r>
              <a:rPr lang="hu-HU" sz="3600" dirty="0" err="1"/>
              <a:t>rather</a:t>
            </a:r>
            <a:r>
              <a:rPr lang="hu-HU" sz="3600" dirty="0"/>
              <a:t> </a:t>
            </a:r>
            <a:r>
              <a:rPr lang="hu-HU" sz="3600" dirty="0" err="1"/>
              <a:t>than</a:t>
            </a:r>
            <a:r>
              <a:rPr lang="hu-HU" sz="3600" dirty="0"/>
              <a:t> </a:t>
            </a:r>
            <a:r>
              <a:rPr lang="hu-HU" sz="3600" dirty="0" err="1"/>
              <a:t>to</a:t>
            </a:r>
            <a:r>
              <a:rPr lang="hu-HU" sz="3600" dirty="0"/>
              <a:t> </a:t>
            </a:r>
            <a:r>
              <a:rPr lang="hu-HU" sz="3600" dirty="0" err="1"/>
              <a:t>the</a:t>
            </a:r>
            <a:r>
              <a:rPr lang="hu-HU" sz="3600" dirty="0"/>
              <a:t> </a:t>
            </a:r>
            <a:r>
              <a:rPr lang="hu-HU" sz="3600" dirty="0" err="1"/>
              <a:t>scientist</a:t>
            </a:r>
            <a:r>
              <a:rPr lang="hu-HU" sz="3600" dirty="0"/>
              <a:t>. </a:t>
            </a:r>
          </a:p>
          <a:p>
            <a:endParaRPr lang="hu-HU" dirty="0"/>
          </a:p>
          <a:p>
            <a:endParaRPr lang="hu-HU" dirty="0"/>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42263090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cím 1"/>
          <p:cNvSpPr>
            <a:spLocks noGrp="1"/>
          </p:cNvSpPr>
          <p:nvPr>
            <p:ph type="subTitle"/>
          </p:nvPr>
        </p:nvSpPr>
        <p:spPr/>
        <p:txBody>
          <a:bodyPr>
            <a:normAutofit/>
          </a:bodyPr>
          <a:lstStyle/>
          <a:p>
            <a:r>
              <a:rPr lang="hu-HU" sz="4000" dirty="0" err="1">
                <a:latin typeface="Arial" panose="020B0604020202020204" pitchFamily="34" charset="0"/>
                <a:cs typeface="Arial" panose="020B0604020202020204" pitchFamily="34" charset="0"/>
              </a:rPr>
              <a:t>Substitution</a:t>
            </a:r>
            <a:endParaRPr lang="hu-HU" sz="4000" dirty="0">
              <a:latin typeface="Arial" panose="020B0604020202020204" pitchFamily="34" charset="0"/>
              <a:cs typeface="Arial" panose="020B0604020202020204" pitchFamily="34" charset="0"/>
            </a:endParaRPr>
          </a:p>
        </p:txBody>
      </p:sp>
      <p:pic>
        <p:nvPicPr>
          <p:cNvPr id="3" name="Kép 2"/>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6526214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latin typeface="Arial" panose="020B0604020202020204" pitchFamily="34" charset="0"/>
                <a:cs typeface="Arial" panose="020B0604020202020204" pitchFamily="34" charset="0"/>
              </a:rPr>
              <a:t>4. </a:t>
            </a:r>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devices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Substitution</a:t>
            </a:r>
            <a:endParaRPr lang="hu-HU" dirty="0"/>
          </a:p>
        </p:txBody>
      </p:sp>
      <p:sp>
        <p:nvSpPr>
          <p:cNvPr id="3" name="Tartalom helye 2"/>
          <p:cNvSpPr>
            <a:spLocks noGrp="1"/>
          </p:cNvSpPr>
          <p:nvPr>
            <p:ph idx="1"/>
          </p:nvPr>
        </p:nvSpPr>
        <p:spPr/>
        <p:txBody>
          <a:bodyPr>
            <a:normAutofit/>
          </a:bodyPr>
          <a:lstStyle/>
          <a:p>
            <a:pPr algn="just"/>
            <a:r>
              <a:rPr lang="hu-HU" sz="3600" dirty="0"/>
              <a:t>The </a:t>
            </a:r>
            <a:r>
              <a:rPr lang="hu-HU" sz="3600" dirty="0" err="1"/>
              <a:t>scientific</a:t>
            </a:r>
            <a:r>
              <a:rPr lang="hu-HU" sz="3600" dirty="0"/>
              <a:t> </a:t>
            </a:r>
            <a:r>
              <a:rPr lang="hu-HU" sz="3600" dirty="0" err="1"/>
              <a:t>study</a:t>
            </a:r>
            <a:r>
              <a:rPr lang="hu-HU" sz="3600" dirty="0"/>
              <a:t> of </a:t>
            </a:r>
            <a:r>
              <a:rPr lang="hu-HU" sz="3600" dirty="0" err="1"/>
              <a:t>memory</a:t>
            </a:r>
            <a:r>
              <a:rPr lang="hu-HU" sz="3600" dirty="0"/>
              <a:t> </a:t>
            </a:r>
            <a:r>
              <a:rPr lang="hu-HU" sz="3600" dirty="0" err="1"/>
              <a:t>began</a:t>
            </a:r>
            <a:r>
              <a:rPr lang="hu-HU" sz="3600" dirty="0"/>
              <a:t> in </a:t>
            </a:r>
            <a:r>
              <a:rPr lang="hu-HU" sz="3600" dirty="0" err="1"/>
              <a:t>the</a:t>
            </a:r>
            <a:r>
              <a:rPr lang="hu-HU" sz="3600" dirty="0"/>
              <a:t> </a:t>
            </a:r>
            <a:r>
              <a:rPr lang="hu-HU" sz="3600" dirty="0" err="1"/>
              <a:t>early</a:t>
            </a:r>
            <a:r>
              <a:rPr lang="hu-HU" sz="3600" dirty="0"/>
              <a:t> 1870s </a:t>
            </a:r>
            <a:r>
              <a:rPr lang="hu-HU" sz="3600" dirty="0" err="1"/>
              <a:t>when</a:t>
            </a:r>
            <a:r>
              <a:rPr lang="hu-HU" sz="3600" dirty="0"/>
              <a:t> a </a:t>
            </a:r>
            <a:r>
              <a:rPr lang="hu-HU" sz="3600" dirty="0" err="1"/>
              <a:t>German</a:t>
            </a:r>
            <a:r>
              <a:rPr lang="hu-HU" sz="3600" dirty="0"/>
              <a:t> </a:t>
            </a:r>
            <a:r>
              <a:rPr lang="hu-HU" sz="3600" dirty="0" err="1"/>
              <a:t>philosopher</a:t>
            </a:r>
            <a:r>
              <a:rPr lang="hu-HU" sz="3600" dirty="0"/>
              <a:t>, Hermann </a:t>
            </a:r>
            <a:r>
              <a:rPr lang="hu-HU" sz="3600" dirty="0" err="1"/>
              <a:t>Ebbinghaus</a:t>
            </a:r>
            <a:r>
              <a:rPr lang="hu-HU" sz="3600" dirty="0"/>
              <a:t>, </a:t>
            </a:r>
            <a:r>
              <a:rPr lang="hu-HU" sz="3600" dirty="0" err="1"/>
              <a:t>came</a:t>
            </a:r>
            <a:r>
              <a:rPr lang="hu-HU" sz="3600" dirty="0"/>
              <a:t>  </a:t>
            </a:r>
            <a:r>
              <a:rPr lang="hu-HU" sz="3600" dirty="0" err="1"/>
              <a:t>up</a:t>
            </a:r>
            <a:r>
              <a:rPr lang="hu-HU" sz="3600" dirty="0"/>
              <a:t> </a:t>
            </a:r>
            <a:r>
              <a:rPr lang="hu-HU" sz="3600" dirty="0" err="1"/>
              <a:t>with</a:t>
            </a:r>
            <a:r>
              <a:rPr lang="hu-HU" sz="3600" dirty="0"/>
              <a:t> </a:t>
            </a:r>
            <a:r>
              <a:rPr lang="hu-HU" sz="3600" dirty="0" err="1"/>
              <a:t>the</a:t>
            </a:r>
            <a:r>
              <a:rPr lang="hu-HU" sz="3600" dirty="0"/>
              <a:t> </a:t>
            </a:r>
            <a:r>
              <a:rPr lang="hu-HU" sz="3600" dirty="0" err="1"/>
              <a:t>revolutionary</a:t>
            </a:r>
            <a:r>
              <a:rPr lang="hu-HU" sz="3600" dirty="0"/>
              <a:t> idea </a:t>
            </a:r>
            <a:r>
              <a:rPr lang="hu-HU" sz="3600" dirty="0" err="1"/>
              <a:t>that</a:t>
            </a:r>
            <a:r>
              <a:rPr lang="hu-HU" sz="3600" dirty="0"/>
              <a:t> </a:t>
            </a:r>
            <a:r>
              <a:rPr lang="hu-HU" sz="3600" dirty="0" err="1"/>
              <a:t>memory</a:t>
            </a:r>
            <a:r>
              <a:rPr lang="hu-HU" sz="3600" dirty="0"/>
              <a:t> </a:t>
            </a:r>
            <a:r>
              <a:rPr lang="hu-HU" sz="3600" dirty="0" err="1"/>
              <a:t>could</a:t>
            </a:r>
            <a:r>
              <a:rPr lang="hu-HU" sz="3600" dirty="0"/>
              <a:t> be </a:t>
            </a:r>
            <a:r>
              <a:rPr lang="hu-HU" sz="3600" b="1" dirty="0" err="1">
                <a:highlight>
                  <a:srgbClr val="00FFFF"/>
                </a:highlight>
              </a:rPr>
              <a:t>studied</a:t>
            </a:r>
            <a:r>
              <a:rPr lang="hu-HU" sz="3600" b="1" dirty="0">
                <a:highlight>
                  <a:srgbClr val="00FFFF"/>
                </a:highlight>
              </a:rPr>
              <a:t> </a:t>
            </a:r>
            <a:r>
              <a:rPr lang="hu-HU" sz="3600" b="1" dirty="0" err="1">
                <a:highlight>
                  <a:srgbClr val="00FFFF"/>
                </a:highlight>
              </a:rPr>
              <a:t>experimentally</a:t>
            </a:r>
            <a:r>
              <a:rPr lang="hu-HU" sz="3600" dirty="0"/>
              <a:t>. </a:t>
            </a:r>
            <a:r>
              <a:rPr lang="hu-HU" sz="3600" b="1" dirty="0">
                <a:highlight>
                  <a:srgbClr val="FFFF00"/>
                </a:highlight>
              </a:rPr>
              <a:t>In </a:t>
            </a:r>
            <a:r>
              <a:rPr lang="hu-HU" sz="3600" b="1" dirty="0" err="1">
                <a:highlight>
                  <a:srgbClr val="FFFF00"/>
                </a:highlight>
              </a:rPr>
              <a:t>doing</a:t>
            </a:r>
            <a:r>
              <a:rPr lang="hu-HU" sz="3600" b="1" dirty="0">
                <a:highlight>
                  <a:srgbClr val="FFFF00"/>
                </a:highlight>
              </a:rPr>
              <a:t> </a:t>
            </a:r>
            <a:r>
              <a:rPr lang="hu-HU" sz="3600" b="1" dirty="0" err="1">
                <a:highlight>
                  <a:srgbClr val="FFFF00"/>
                </a:highlight>
              </a:rPr>
              <a:t>so</a:t>
            </a:r>
            <a:r>
              <a:rPr lang="hu-HU" sz="3600" dirty="0"/>
              <a:t> he </a:t>
            </a:r>
            <a:r>
              <a:rPr lang="hu-HU" sz="3600" dirty="0" err="1"/>
              <a:t>broke</a:t>
            </a:r>
            <a:r>
              <a:rPr lang="hu-HU" sz="3600" dirty="0"/>
              <a:t> </a:t>
            </a:r>
            <a:r>
              <a:rPr lang="hu-HU" sz="3600" dirty="0" err="1"/>
              <a:t>away</a:t>
            </a:r>
            <a:r>
              <a:rPr lang="hu-HU" sz="3600" dirty="0"/>
              <a:t> </a:t>
            </a:r>
            <a:r>
              <a:rPr lang="hu-HU" sz="3600" dirty="0" err="1"/>
              <a:t>from</a:t>
            </a:r>
            <a:r>
              <a:rPr lang="hu-HU" sz="3600" dirty="0"/>
              <a:t> a 2000-year-old </a:t>
            </a:r>
            <a:r>
              <a:rPr lang="hu-HU" sz="3600" dirty="0" err="1"/>
              <a:t>tradition</a:t>
            </a:r>
            <a:r>
              <a:rPr lang="hu-HU" sz="3600" dirty="0"/>
              <a:t> </a:t>
            </a:r>
            <a:r>
              <a:rPr lang="hu-HU" sz="3600" dirty="0" err="1"/>
              <a:t>that</a:t>
            </a:r>
            <a:r>
              <a:rPr lang="hu-HU" sz="3600" dirty="0"/>
              <a:t> </a:t>
            </a:r>
            <a:r>
              <a:rPr lang="hu-HU" sz="3600" dirty="0" err="1"/>
              <a:t>firmly</a:t>
            </a:r>
            <a:r>
              <a:rPr lang="hu-HU" sz="3600" dirty="0"/>
              <a:t> </a:t>
            </a:r>
            <a:r>
              <a:rPr lang="hu-HU" sz="3600" dirty="0" err="1"/>
              <a:t>assigned</a:t>
            </a:r>
            <a:r>
              <a:rPr lang="hu-HU" sz="3600" dirty="0"/>
              <a:t> </a:t>
            </a:r>
            <a:r>
              <a:rPr lang="hu-HU" sz="3600" dirty="0" err="1"/>
              <a:t>the</a:t>
            </a:r>
            <a:r>
              <a:rPr lang="hu-HU" sz="3600" dirty="0"/>
              <a:t> </a:t>
            </a:r>
            <a:r>
              <a:rPr lang="hu-HU" sz="3600" dirty="0" err="1"/>
              <a:t>study</a:t>
            </a:r>
            <a:r>
              <a:rPr lang="hu-HU" sz="3600" dirty="0"/>
              <a:t> of </a:t>
            </a:r>
            <a:r>
              <a:rPr lang="hu-HU" sz="3600" dirty="0" err="1"/>
              <a:t>memory</a:t>
            </a:r>
            <a:r>
              <a:rPr lang="hu-HU" sz="3600" dirty="0"/>
              <a:t> </a:t>
            </a:r>
            <a:r>
              <a:rPr lang="hu-HU" sz="3600" dirty="0" err="1"/>
              <a:t>to</a:t>
            </a:r>
            <a:r>
              <a:rPr lang="hu-HU" sz="3600" dirty="0"/>
              <a:t> </a:t>
            </a:r>
            <a:r>
              <a:rPr lang="hu-HU" sz="3600" dirty="0" err="1"/>
              <a:t>the</a:t>
            </a:r>
            <a:r>
              <a:rPr lang="hu-HU" sz="3600" dirty="0"/>
              <a:t> </a:t>
            </a:r>
            <a:r>
              <a:rPr lang="hu-HU" sz="3600" dirty="0" err="1"/>
              <a:t>philosopher</a:t>
            </a:r>
            <a:r>
              <a:rPr lang="hu-HU" sz="3600" dirty="0"/>
              <a:t> </a:t>
            </a:r>
            <a:r>
              <a:rPr lang="hu-HU" sz="3600" dirty="0" err="1"/>
              <a:t>rather</a:t>
            </a:r>
            <a:r>
              <a:rPr lang="hu-HU" sz="3600" dirty="0"/>
              <a:t> </a:t>
            </a:r>
            <a:r>
              <a:rPr lang="hu-HU" sz="3600" dirty="0" err="1"/>
              <a:t>than</a:t>
            </a:r>
            <a:r>
              <a:rPr lang="hu-HU" sz="3600" dirty="0"/>
              <a:t> </a:t>
            </a:r>
            <a:r>
              <a:rPr lang="hu-HU" sz="3600" dirty="0" err="1"/>
              <a:t>to</a:t>
            </a:r>
            <a:r>
              <a:rPr lang="hu-HU" sz="3600" dirty="0"/>
              <a:t> </a:t>
            </a:r>
            <a:r>
              <a:rPr lang="hu-HU" sz="3600" dirty="0" err="1"/>
              <a:t>the</a:t>
            </a:r>
            <a:r>
              <a:rPr lang="hu-HU" sz="3600" dirty="0"/>
              <a:t> </a:t>
            </a:r>
            <a:r>
              <a:rPr lang="hu-HU" sz="3600" dirty="0" err="1"/>
              <a:t>scientist</a:t>
            </a:r>
            <a:r>
              <a:rPr lang="hu-HU" sz="3600" dirty="0"/>
              <a:t>. </a:t>
            </a:r>
          </a:p>
          <a:p>
            <a:endParaRPr lang="hu-HU" dirty="0"/>
          </a:p>
          <a:p>
            <a:endParaRPr lang="hu-HU" dirty="0"/>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39397269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latin typeface="Arial" panose="020B0604020202020204" pitchFamily="34" charset="0"/>
                <a:cs typeface="Arial" panose="020B0604020202020204" pitchFamily="34" charset="0"/>
              </a:rPr>
              <a:t>4. </a:t>
            </a:r>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devices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Substitution</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or</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ellipsis</a:t>
            </a:r>
            <a:r>
              <a:rPr lang="hu-HU" dirty="0">
                <a:latin typeface="Arial" panose="020B0604020202020204" pitchFamily="34" charset="0"/>
                <a:cs typeface="Arial" panose="020B0604020202020204" pitchFamily="34" charset="0"/>
              </a:rPr>
              <a:t>?</a:t>
            </a:r>
            <a:endParaRPr lang="hu-HU" dirty="0"/>
          </a:p>
        </p:txBody>
      </p:sp>
      <p:sp>
        <p:nvSpPr>
          <p:cNvPr id="3" name="Tartalom helye 2"/>
          <p:cNvSpPr>
            <a:spLocks noGrp="1"/>
          </p:cNvSpPr>
          <p:nvPr>
            <p:ph idx="1"/>
          </p:nvPr>
        </p:nvSpPr>
        <p:spPr>
          <a:xfrm>
            <a:off x="838200" y="1825624"/>
            <a:ext cx="10515600" cy="4893227"/>
          </a:xfrm>
        </p:spPr>
        <p:txBody>
          <a:bodyPr>
            <a:normAutofit/>
          </a:bodyPr>
          <a:lstStyle/>
          <a:p>
            <a:pPr algn="just"/>
            <a:r>
              <a:rPr lang="hu-HU" sz="3200" dirty="0" err="1"/>
              <a:t>Some</a:t>
            </a:r>
            <a:r>
              <a:rPr lang="hu-HU" sz="3200" dirty="0"/>
              <a:t> of </a:t>
            </a:r>
            <a:r>
              <a:rPr lang="hu-HU" sz="3200" dirty="0" err="1"/>
              <a:t>the</a:t>
            </a:r>
            <a:r>
              <a:rPr lang="hu-HU" sz="3200" dirty="0"/>
              <a:t> </a:t>
            </a:r>
            <a:r>
              <a:rPr lang="hu-HU" sz="3200" dirty="0" err="1"/>
              <a:t>water</a:t>
            </a:r>
            <a:r>
              <a:rPr lang="hu-HU" sz="3200" dirty="0"/>
              <a:t> </a:t>
            </a:r>
            <a:r>
              <a:rPr lang="hu-HU" sz="3200" dirty="0" err="1"/>
              <a:t>falls</a:t>
            </a:r>
            <a:r>
              <a:rPr lang="hu-HU" sz="3200" dirty="0"/>
              <a:t> </a:t>
            </a:r>
            <a:r>
              <a:rPr lang="hu-HU" sz="3200" dirty="0" err="1"/>
              <a:t>as</a:t>
            </a:r>
            <a:r>
              <a:rPr lang="hu-HU" sz="3200" dirty="0"/>
              <a:t> </a:t>
            </a:r>
            <a:r>
              <a:rPr lang="hu-HU" sz="3200" dirty="0" err="1"/>
              <a:t>rain</a:t>
            </a:r>
            <a:r>
              <a:rPr lang="hu-HU" sz="3200" dirty="0"/>
              <a:t> flows </a:t>
            </a:r>
            <a:r>
              <a:rPr lang="hu-HU" sz="3200" dirty="0" err="1"/>
              <a:t>on</a:t>
            </a:r>
            <a:r>
              <a:rPr lang="hu-HU" sz="3200" dirty="0"/>
              <a:t> </a:t>
            </a:r>
            <a:r>
              <a:rPr lang="hu-HU" sz="3200" dirty="0" err="1"/>
              <a:t>the</a:t>
            </a:r>
            <a:r>
              <a:rPr lang="hu-HU" sz="3200" dirty="0"/>
              <a:t> </a:t>
            </a:r>
            <a:r>
              <a:rPr lang="hu-HU" sz="3200" dirty="0" err="1"/>
              <a:t>surface</a:t>
            </a:r>
            <a:r>
              <a:rPr lang="hu-HU" sz="3200" dirty="0"/>
              <a:t> </a:t>
            </a:r>
            <a:r>
              <a:rPr lang="hu-HU" sz="3200" dirty="0" err="1"/>
              <a:t>as</a:t>
            </a:r>
            <a:r>
              <a:rPr lang="hu-HU" sz="3200" dirty="0"/>
              <a:t> </a:t>
            </a:r>
            <a:r>
              <a:rPr lang="hu-HU" sz="3200" dirty="0" err="1"/>
              <a:t>streams</a:t>
            </a:r>
            <a:r>
              <a:rPr lang="hu-HU" sz="3200" dirty="0"/>
              <a:t>. </a:t>
            </a:r>
            <a:r>
              <a:rPr lang="hu-HU" sz="3200" dirty="0" err="1"/>
              <a:t>Another</a:t>
            </a:r>
            <a:r>
              <a:rPr lang="hu-HU" sz="3200" dirty="0"/>
              <a:t> part is </a:t>
            </a:r>
            <a:r>
              <a:rPr lang="hu-HU" sz="3200" dirty="0" err="1"/>
              <a:t>evaporated</a:t>
            </a:r>
            <a:r>
              <a:rPr lang="hu-HU" sz="3200" dirty="0"/>
              <a:t>. The </a:t>
            </a:r>
            <a:r>
              <a:rPr lang="hu-HU" sz="3200" dirty="0" err="1"/>
              <a:t>remainder</a:t>
            </a:r>
            <a:r>
              <a:rPr lang="hu-HU" sz="3200" dirty="0"/>
              <a:t> </a:t>
            </a:r>
            <a:r>
              <a:rPr lang="hu-HU" sz="3200" dirty="0" err="1"/>
              <a:t>sinks</a:t>
            </a:r>
            <a:r>
              <a:rPr lang="hu-HU" sz="3200" dirty="0"/>
              <a:t> </a:t>
            </a:r>
            <a:r>
              <a:rPr lang="hu-HU" sz="3200" dirty="0" err="1"/>
              <a:t>into</a:t>
            </a:r>
            <a:r>
              <a:rPr lang="hu-HU" sz="3200" dirty="0"/>
              <a:t> </a:t>
            </a:r>
            <a:r>
              <a:rPr lang="hu-HU" sz="3200" dirty="0" err="1"/>
              <a:t>the</a:t>
            </a:r>
            <a:r>
              <a:rPr lang="hu-HU" sz="3200" dirty="0"/>
              <a:t> </a:t>
            </a:r>
            <a:r>
              <a:rPr lang="hu-HU" sz="3200" dirty="0" err="1"/>
              <a:t>ground</a:t>
            </a:r>
            <a:r>
              <a:rPr lang="hu-HU" sz="3200" dirty="0"/>
              <a:t> and is </a:t>
            </a:r>
            <a:r>
              <a:rPr lang="hu-HU" sz="3200" dirty="0" err="1"/>
              <a:t>known</a:t>
            </a:r>
            <a:r>
              <a:rPr lang="hu-HU" sz="3200" dirty="0"/>
              <a:t> </a:t>
            </a:r>
            <a:r>
              <a:rPr lang="hu-HU" sz="3200" dirty="0" err="1"/>
              <a:t>as</a:t>
            </a:r>
            <a:r>
              <a:rPr lang="hu-HU" sz="3200" dirty="0"/>
              <a:t> </a:t>
            </a:r>
            <a:r>
              <a:rPr lang="hu-HU" sz="3200" dirty="0" err="1"/>
              <a:t>ground</a:t>
            </a:r>
            <a:r>
              <a:rPr lang="hu-HU" sz="3200" dirty="0"/>
              <a:t> </a:t>
            </a:r>
            <a:r>
              <a:rPr lang="hu-HU" sz="3200" dirty="0" err="1"/>
              <a:t>water</a:t>
            </a:r>
            <a:r>
              <a:rPr lang="hu-HU" sz="3200" dirty="0"/>
              <a:t>.</a:t>
            </a:r>
          </a:p>
          <a:p>
            <a:pPr algn="just"/>
            <a:endParaRPr lang="hu-HU" sz="3200" dirty="0"/>
          </a:p>
          <a:p>
            <a:pPr algn="just"/>
            <a:r>
              <a:rPr lang="hu-HU" sz="3100" dirty="0"/>
              <a:t>The 74 species of </a:t>
            </a:r>
            <a:r>
              <a:rPr lang="hu-HU" sz="3100" dirty="0" err="1"/>
              <a:t>African</a:t>
            </a:r>
            <a:r>
              <a:rPr lang="hu-HU" sz="3100" dirty="0"/>
              <a:t> </a:t>
            </a:r>
            <a:r>
              <a:rPr lang="hu-HU" sz="3100" dirty="0" err="1"/>
              <a:t>antelope</a:t>
            </a:r>
            <a:r>
              <a:rPr lang="hu-HU" sz="3100" dirty="0"/>
              <a:t> </a:t>
            </a:r>
            <a:r>
              <a:rPr lang="hu-HU" sz="3100" dirty="0" err="1"/>
              <a:t>share</a:t>
            </a:r>
            <a:r>
              <a:rPr lang="hu-HU" sz="3100" dirty="0"/>
              <a:t> </a:t>
            </a:r>
            <a:r>
              <a:rPr lang="hu-HU" sz="3100" dirty="0" err="1"/>
              <a:t>certain</a:t>
            </a:r>
            <a:r>
              <a:rPr lang="hu-HU" sz="3100" dirty="0"/>
              <a:t> </a:t>
            </a:r>
            <a:r>
              <a:rPr lang="hu-HU" sz="3100" dirty="0" err="1"/>
              <a:t>basic</a:t>
            </a:r>
            <a:r>
              <a:rPr lang="hu-HU" sz="3100" dirty="0"/>
              <a:t> </a:t>
            </a:r>
            <a:r>
              <a:rPr lang="hu-HU" sz="3100" dirty="0" err="1"/>
              <a:t>features</a:t>
            </a:r>
            <a:r>
              <a:rPr lang="hu-HU" sz="3100" dirty="0"/>
              <a:t>: </a:t>
            </a:r>
            <a:r>
              <a:rPr lang="hu-HU" sz="3100" dirty="0" err="1"/>
              <a:t>all</a:t>
            </a:r>
            <a:r>
              <a:rPr lang="hu-HU" sz="3100" dirty="0"/>
              <a:t> </a:t>
            </a:r>
            <a:r>
              <a:rPr lang="hu-HU" sz="3100" dirty="0" err="1"/>
              <a:t>are</a:t>
            </a:r>
            <a:r>
              <a:rPr lang="hu-HU" sz="3100" dirty="0"/>
              <a:t> </a:t>
            </a:r>
            <a:r>
              <a:rPr lang="hu-HU" sz="3100" dirty="0" err="1"/>
              <a:t>exclusively</a:t>
            </a:r>
            <a:r>
              <a:rPr lang="hu-HU" sz="3100" dirty="0"/>
              <a:t> </a:t>
            </a:r>
            <a:r>
              <a:rPr lang="hu-HU" sz="3100" dirty="0" err="1"/>
              <a:t>vegetarian</a:t>
            </a:r>
            <a:r>
              <a:rPr lang="hu-HU" sz="3100" dirty="0"/>
              <a:t> and </a:t>
            </a:r>
            <a:r>
              <a:rPr lang="hu-HU" sz="3100" dirty="0" err="1"/>
              <a:t>bear</a:t>
            </a:r>
            <a:r>
              <a:rPr lang="hu-HU" sz="3100" dirty="0"/>
              <a:t> </a:t>
            </a:r>
            <a:r>
              <a:rPr lang="hu-HU" sz="3100" dirty="0" err="1"/>
              <a:t>one</a:t>
            </a:r>
            <a:r>
              <a:rPr lang="hu-HU" sz="3100" dirty="0"/>
              <a:t> </a:t>
            </a:r>
            <a:r>
              <a:rPr lang="hu-HU" sz="3100" dirty="0" err="1"/>
              <a:t>large</a:t>
            </a:r>
            <a:r>
              <a:rPr lang="hu-HU" sz="3100" dirty="0"/>
              <a:t> </a:t>
            </a:r>
            <a:r>
              <a:rPr lang="hu-HU" sz="3100" dirty="0" err="1"/>
              <a:t>calf</a:t>
            </a:r>
            <a:r>
              <a:rPr lang="hu-HU" sz="3100" dirty="0"/>
              <a:t> </a:t>
            </a:r>
            <a:r>
              <a:rPr lang="hu-HU" sz="3100" dirty="0" err="1"/>
              <a:t>each</a:t>
            </a:r>
            <a:r>
              <a:rPr lang="hu-HU" sz="3100" dirty="0"/>
              <a:t> </a:t>
            </a:r>
            <a:r>
              <a:rPr lang="hu-HU" sz="3100" dirty="0" err="1"/>
              <a:t>year</a:t>
            </a:r>
            <a:r>
              <a:rPr lang="hu-HU" sz="3100" dirty="0"/>
              <a:t>.</a:t>
            </a:r>
          </a:p>
          <a:p>
            <a:endParaRPr lang="hu-HU" dirty="0"/>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8202830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cím 1"/>
          <p:cNvSpPr>
            <a:spLocks noGrp="1"/>
          </p:cNvSpPr>
          <p:nvPr>
            <p:ph type="subTitle"/>
          </p:nvPr>
        </p:nvSpPr>
        <p:spPr/>
        <p:txBody>
          <a:bodyPr>
            <a:normAutofit/>
          </a:bodyPr>
          <a:lstStyle/>
          <a:p>
            <a:r>
              <a:rPr lang="hu-HU" sz="4400" dirty="0" err="1">
                <a:latin typeface="Arial" panose="020B0604020202020204" pitchFamily="34" charset="0"/>
                <a:cs typeface="Arial" panose="020B0604020202020204" pitchFamily="34" charset="0"/>
              </a:rPr>
              <a:t>Ellipsis</a:t>
            </a:r>
            <a:endParaRPr lang="hu-HU" sz="4400" dirty="0">
              <a:latin typeface="Arial" panose="020B0604020202020204" pitchFamily="34" charset="0"/>
              <a:cs typeface="Arial" panose="020B0604020202020204" pitchFamily="34" charset="0"/>
            </a:endParaRPr>
          </a:p>
        </p:txBody>
      </p:sp>
      <p:pic>
        <p:nvPicPr>
          <p:cNvPr id="3" name="Kép 2"/>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15913318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latin typeface="Arial" panose="020B0604020202020204" pitchFamily="34" charset="0"/>
                <a:cs typeface="Arial" panose="020B0604020202020204" pitchFamily="34" charset="0"/>
              </a:rPr>
              <a:t>4. </a:t>
            </a:r>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devices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Ellipsis</a:t>
            </a:r>
            <a:endParaRPr lang="hu-HU" dirty="0"/>
          </a:p>
        </p:txBody>
      </p:sp>
      <p:sp>
        <p:nvSpPr>
          <p:cNvPr id="3" name="Tartalom helye 2"/>
          <p:cNvSpPr>
            <a:spLocks noGrp="1"/>
          </p:cNvSpPr>
          <p:nvPr>
            <p:ph idx="1"/>
          </p:nvPr>
        </p:nvSpPr>
        <p:spPr>
          <a:xfrm>
            <a:off x="838200" y="1825624"/>
            <a:ext cx="10515600" cy="4893227"/>
          </a:xfrm>
        </p:spPr>
        <p:txBody>
          <a:bodyPr>
            <a:normAutofit/>
          </a:bodyPr>
          <a:lstStyle/>
          <a:p>
            <a:pPr algn="just"/>
            <a:r>
              <a:rPr lang="hu-HU" sz="3200" dirty="0" err="1"/>
              <a:t>Some</a:t>
            </a:r>
            <a:r>
              <a:rPr lang="hu-HU" sz="3200" dirty="0"/>
              <a:t> of </a:t>
            </a:r>
            <a:r>
              <a:rPr lang="hu-HU" sz="3200" dirty="0" err="1"/>
              <a:t>the</a:t>
            </a:r>
            <a:r>
              <a:rPr lang="hu-HU" sz="3200" dirty="0"/>
              <a:t> </a:t>
            </a:r>
            <a:r>
              <a:rPr lang="hu-HU" sz="3200" dirty="0" err="1"/>
              <a:t>water</a:t>
            </a:r>
            <a:r>
              <a:rPr lang="hu-HU" sz="3200" dirty="0"/>
              <a:t> </a:t>
            </a:r>
            <a:r>
              <a:rPr lang="hu-HU" sz="3200" dirty="0" err="1"/>
              <a:t>falls</a:t>
            </a:r>
            <a:r>
              <a:rPr lang="hu-HU" sz="3200" dirty="0"/>
              <a:t> </a:t>
            </a:r>
            <a:r>
              <a:rPr lang="hu-HU" sz="3200" dirty="0" err="1"/>
              <a:t>as</a:t>
            </a:r>
            <a:r>
              <a:rPr lang="hu-HU" sz="3200" dirty="0"/>
              <a:t> </a:t>
            </a:r>
            <a:r>
              <a:rPr lang="hu-HU" sz="3200" dirty="0" err="1"/>
              <a:t>rain</a:t>
            </a:r>
            <a:r>
              <a:rPr lang="hu-HU" sz="3200" dirty="0"/>
              <a:t> flows </a:t>
            </a:r>
            <a:r>
              <a:rPr lang="hu-HU" sz="3200" dirty="0" err="1"/>
              <a:t>on</a:t>
            </a:r>
            <a:r>
              <a:rPr lang="hu-HU" sz="3200" dirty="0"/>
              <a:t> </a:t>
            </a:r>
            <a:r>
              <a:rPr lang="hu-HU" sz="3200" dirty="0" err="1"/>
              <a:t>the</a:t>
            </a:r>
            <a:r>
              <a:rPr lang="hu-HU" sz="3200" dirty="0"/>
              <a:t> </a:t>
            </a:r>
            <a:r>
              <a:rPr lang="hu-HU" sz="3200" dirty="0" err="1"/>
              <a:t>surface</a:t>
            </a:r>
            <a:r>
              <a:rPr lang="hu-HU" sz="3200" dirty="0"/>
              <a:t> </a:t>
            </a:r>
            <a:r>
              <a:rPr lang="hu-HU" sz="3200" dirty="0" err="1"/>
              <a:t>as</a:t>
            </a:r>
            <a:r>
              <a:rPr lang="hu-HU" sz="3200" dirty="0"/>
              <a:t> </a:t>
            </a:r>
            <a:r>
              <a:rPr lang="hu-HU" sz="3200" dirty="0" err="1"/>
              <a:t>streams</a:t>
            </a:r>
            <a:r>
              <a:rPr lang="hu-HU" sz="3200" dirty="0"/>
              <a:t>. </a:t>
            </a:r>
            <a:r>
              <a:rPr lang="hu-HU" sz="3200" dirty="0" err="1"/>
              <a:t>Another</a:t>
            </a:r>
            <a:r>
              <a:rPr lang="hu-HU" sz="3200" dirty="0"/>
              <a:t> part ………… is </a:t>
            </a:r>
            <a:r>
              <a:rPr lang="hu-HU" sz="3200" dirty="0" err="1"/>
              <a:t>evaporated</a:t>
            </a:r>
            <a:r>
              <a:rPr lang="hu-HU" sz="3200" dirty="0"/>
              <a:t>. The </a:t>
            </a:r>
            <a:r>
              <a:rPr lang="hu-HU" sz="3200" dirty="0" err="1"/>
              <a:t>remainder</a:t>
            </a:r>
            <a:r>
              <a:rPr lang="hu-HU" sz="3200" dirty="0"/>
              <a:t> ………….. </a:t>
            </a:r>
            <a:r>
              <a:rPr lang="hu-HU" sz="3200" dirty="0" err="1"/>
              <a:t>sinks</a:t>
            </a:r>
            <a:r>
              <a:rPr lang="hu-HU" sz="3200" dirty="0"/>
              <a:t> </a:t>
            </a:r>
            <a:r>
              <a:rPr lang="hu-HU" sz="3200" dirty="0" err="1"/>
              <a:t>into</a:t>
            </a:r>
            <a:r>
              <a:rPr lang="hu-HU" sz="3200" dirty="0"/>
              <a:t> </a:t>
            </a:r>
            <a:r>
              <a:rPr lang="hu-HU" sz="3200" dirty="0" err="1"/>
              <a:t>the</a:t>
            </a:r>
            <a:r>
              <a:rPr lang="hu-HU" sz="3200" dirty="0"/>
              <a:t> </a:t>
            </a:r>
            <a:r>
              <a:rPr lang="hu-HU" sz="3200" dirty="0" err="1"/>
              <a:t>ground</a:t>
            </a:r>
            <a:r>
              <a:rPr lang="hu-HU" sz="3200" dirty="0"/>
              <a:t> and is </a:t>
            </a:r>
            <a:r>
              <a:rPr lang="hu-HU" sz="3200" dirty="0" err="1"/>
              <a:t>known</a:t>
            </a:r>
            <a:r>
              <a:rPr lang="hu-HU" sz="3200" dirty="0"/>
              <a:t> </a:t>
            </a:r>
            <a:r>
              <a:rPr lang="hu-HU" sz="3200" dirty="0" err="1"/>
              <a:t>as</a:t>
            </a:r>
            <a:r>
              <a:rPr lang="hu-HU" sz="3200" dirty="0"/>
              <a:t> </a:t>
            </a:r>
            <a:r>
              <a:rPr lang="hu-HU" sz="3200" dirty="0" err="1"/>
              <a:t>ground</a:t>
            </a:r>
            <a:r>
              <a:rPr lang="hu-HU" sz="3200" dirty="0"/>
              <a:t> </a:t>
            </a:r>
            <a:r>
              <a:rPr lang="hu-HU" sz="3200" dirty="0" err="1"/>
              <a:t>water</a:t>
            </a:r>
            <a:r>
              <a:rPr lang="hu-HU" sz="3200" dirty="0"/>
              <a:t>.</a:t>
            </a:r>
          </a:p>
          <a:p>
            <a:pPr algn="just"/>
            <a:endParaRPr lang="hu-HU" sz="3100" dirty="0"/>
          </a:p>
          <a:p>
            <a:pPr algn="just"/>
            <a:r>
              <a:rPr lang="hu-HU" sz="3100" dirty="0"/>
              <a:t>The 74 species of </a:t>
            </a:r>
            <a:r>
              <a:rPr lang="hu-HU" sz="3100" dirty="0" err="1"/>
              <a:t>African</a:t>
            </a:r>
            <a:r>
              <a:rPr lang="hu-HU" sz="3100" dirty="0"/>
              <a:t> </a:t>
            </a:r>
            <a:r>
              <a:rPr lang="hu-HU" sz="3100" dirty="0" err="1"/>
              <a:t>antelope</a:t>
            </a:r>
            <a:r>
              <a:rPr lang="hu-HU" sz="3100" dirty="0"/>
              <a:t> </a:t>
            </a:r>
            <a:r>
              <a:rPr lang="hu-HU" sz="3100" dirty="0" err="1"/>
              <a:t>share</a:t>
            </a:r>
            <a:r>
              <a:rPr lang="hu-HU" sz="3100" dirty="0"/>
              <a:t> </a:t>
            </a:r>
            <a:r>
              <a:rPr lang="hu-HU" sz="3100" dirty="0" err="1"/>
              <a:t>certain</a:t>
            </a:r>
            <a:r>
              <a:rPr lang="hu-HU" sz="3100" dirty="0"/>
              <a:t> </a:t>
            </a:r>
            <a:r>
              <a:rPr lang="hu-HU" sz="3100" dirty="0" err="1"/>
              <a:t>basic</a:t>
            </a:r>
            <a:r>
              <a:rPr lang="hu-HU" sz="3100" dirty="0"/>
              <a:t> </a:t>
            </a:r>
            <a:r>
              <a:rPr lang="hu-HU" sz="3100" dirty="0" err="1"/>
              <a:t>features</a:t>
            </a:r>
            <a:r>
              <a:rPr lang="hu-HU" sz="3100" dirty="0"/>
              <a:t>: </a:t>
            </a:r>
            <a:r>
              <a:rPr lang="hu-HU" sz="3100" dirty="0" err="1"/>
              <a:t>all</a:t>
            </a:r>
            <a:r>
              <a:rPr lang="hu-HU" sz="3100" dirty="0"/>
              <a:t> ………. </a:t>
            </a:r>
            <a:r>
              <a:rPr lang="hu-HU" sz="3100" dirty="0" err="1"/>
              <a:t>are</a:t>
            </a:r>
            <a:r>
              <a:rPr lang="hu-HU" sz="3100" dirty="0"/>
              <a:t> </a:t>
            </a:r>
            <a:r>
              <a:rPr lang="hu-HU" sz="3100" dirty="0" err="1"/>
              <a:t>exclusively</a:t>
            </a:r>
            <a:r>
              <a:rPr lang="hu-HU" sz="3100" dirty="0"/>
              <a:t> </a:t>
            </a:r>
            <a:r>
              <a:rPr lang="hu-HU" sz="3100" dirty="0" err="1"/>
              <a:t>vegetarian</a:t>
            </a:r>
            <a:r>
              <a:rPr lang="hu-HU" sz="3100" dirty="0"/>
              <a:t> and ………. </a:t>
            </a:r>
            <a:r>
              <a:rPr lang="hu-HU" sz="3100" dirty="0" err="1"/>
              <a:t>bear</a:t>
            </a:r>
            <a:r>
              <a:rPr lang="hu-HU" sz="3100" dirty="0"/>
              <a:t> </a:t>
            </a:r>
            <a:r>
              <a:rPr lang="hu-HU" sz="3100" dirty="0" err="1"/>
              <a:t>one</a:t>
            </a:r>
            <a:r>
              <a:rPr lang="hu-HU" sz="3100" dirty="0"/>
              <a:t> </a:t>
            </a:r>
            <a:r>
              <a:rPr lang="hu-HU" sz="3100" dirty="0" err="1"/>
              <a:t>large</a:t>
            </a:r>
            <a:r>
              <a:rPr lang="hu-HU" sz="3100" dirty="0"/>
              <a:t> </a:t>
            </a:r>
            <a:r>
              <a:rPr lang="hu-HU" sz="3100" dirty="0" err="1"/>
              <a:t>calf</a:t>
            </a:r>
            <a:r>
              <a:rPr lang="hu-HU" sz="3100" dirty="0"/>
              <a:t> </a:t>
            </a:r>
            <a:r>
              <a:rPr lang="hu-HU" sz="3100" dirty="0" err="1"/>
              <a:t>each</a:t>
            </a:r>
            <a:r>
              <a:rPr lang="hu-HU" sz="3100" dirty="0"/>
              <a:t> </a:t>
            </a:r>
            <a:r>
              <a:rPr lang="hu-HU" sz="3100" dirty="0" err="1"/>
              <a:t>year</a:t>
            </a:r>
            <a:r>
              <a:rPr lang="hu-HU" sz="3100" dirty="0"/>
              <a:t>.</a:t>
            </a:r>
          </a:p>
          <a:p>
            <a:endParaRPr lang="hu-HU" dirty="0"/>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2217095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Szöveg helye 2"/>
          <p:cNvSpPr>
            <a:spLocks noGrp="1"/>
          </p:cNvSpPr>
          <p:nvPr>
            <p:ph type="body"/>
          </p:nvPr>
        </p:nvSpPr>
        <p:spPr>
          <a:xfrm>
            <a:off x="838199" y="2120348"/>
            <a:ext cx="10823713" cy="4028660"/>
          </a:xfrm>
        </p:spPr>
        <p:txBody>
          <a:bodyPr>
            <a:normAutofit/>
          </a:bodyPr>
          <a:lstStyle/>
          <a:p>
            <a:pPr algn="l" eaLnBrk="1" hangingPunct="1"/>
            <a:r>
              <a:rPr lang="hu-HU" altLang="en-US" sz="3629" dirty="0">
                <a:solidFill>
                  <a:srgbClr val="000000"/>
                </a:solidFill>
                <a:latin typeface="Calibri" panose="020F0502020204030204" pitchFamily="34" charset="0"/>
              </a:rPr>
              <a:t>1. </a:t>
            </a:r>
            <a:r>
              <a:rPr lang="en-GB" altLang="en-US" sz="3629" dirty="0">
                <a:solidFill>
                  <a:srgbClr val="000000"/>
                </a:solidFill>
                <a:latin typeface="Calibri" panose="020F0502020204030204" pitchFamily="34" charset="0"/>
              </a:rPr>
              <a:t>His reputation was bigger than </a:t>
            </a:r>
            <a:r>
              <a:rPr lang="hu-HU" altLang="en-US" sz="3629" b="1" dirty="0">
                <a:solidFill>
                  <a:srgbClr val="000000"/>
                </a:solidFill>
                <a:latin typeface="Calibri" panose="020F0502020204030204" pitchFamily="34" charset="0"/>
              </a:rPr>
              <a:t>……..</a:t>
            </a:r>
            <a:r>
              <a:rPr lang="en-GB" altLang="en-US" sz="3629" dirty="0">
                <a:solidFill>
                  <a:srgbClr val="000000"/>
                </a:solidFill>
                <a:latin typeface="Calibri" panose="020F0502020204030204" pitchFamily="34" charset="0"/>
              </a:rPr>
              <a:t> Elvis.</a:t>
            </a:r>
          </a:p>
          <a:p>
            <a:br>
              <a:rPr lang="en-GB" altLang="en-US" sz="3629" dirty="0">
                <a:solidFill>
                  <a:srgbClr val="000000"/>
                </a:solidFill>
                <a:latin typeface="Calibri" panose="020F0502020204030204" pitchFamily="34" charset="0"/>
              </a:rPr>
            </a:br>
            <a:r>
              <a:rPr lang="hu-HU" altLang="en-US" sz="3629" dirty="0">
                <a:solidFill>
                  <a:srgbClr val="000000"/>
                </a:solidFill>
                <a:latin typeface="Calibri" panose="020F0502020204030204" pitchFamily="34" charset="0"/>
              </a:rPr>
              <a:t>2. </a:t>
            </a:r>
            <a:r>
              <a:rPr lang="en-GB" altLang="en-US" sz="3629" dirty="0">
                <a:solidFill>
                  <a:srgbClr val="000000"/>
                </a:solidFill>
                <a:latin typeface="Calibri" panose="020F0502020204030204" pitchFamily="34" charset="0"/>
              </a:rPr>
              <a:t>While Japan’s development was rapid,</a:t>
            </a:r>
            <a:r>
              <a:rPr lang="hu-HU" altLang="en-US" sz="3629" dirty="0">
                <a:solidFill>
                  <a:srgbClr val="000000"/>
                </a:solidFill>
                <a:latin typeface="Calibri" panose="020F0502020204030204" pitchFamily="34" charset="0"/>
              </a:rPr>
              <a:t> </a:t>
            </a:r>
            <a:r>
              <a:rPr lang="hu-HU" altLang="en-US" sz="3629" b="1" dirty="0">
                <a:solidFill>
                  <a:srgbClr val="000000"/>
                </a:solidFill>
                <a:latin typeface="Calibri" panose="020F0502020204030204" pitchFamily="34" charset="0"/>
              </a:rPr>
              <a:t>….. </a:t>
            </a:r>
            <a:r>
              <a:rPr lang="en-GB" altLang="en-US" sz="3629" dirty="0">
                <a:solidFill>
                  <a:srgbClr val="000000"/>
                </a:solidFill>
                <a:latin typeface="Calibri" panose="020F0502020204030204" pitchFamily="34" charset="0"/>
              </a:rPr>
              <a:t>Singapore was even faster.</a:t>
            </a:r>
          </a:p>
          <a:p>
            <a:pPr algn="l" eaLnBrk="1" hangingPunct="1"/>
            <a:endParaRPr lang="en-GB" altLang="en-US" sz="3629" dirty="0">
              <a:solidFill>
                <a:srgbClr val="000000"/>
              </a:solidFill>
              <a:latin typeface="Calibri" panose="020F0502020204030204" pitchFamily="34" charset="0"/>
            </a:endParaRPr>
          </a:p>
          <a:p>
            <a:r>
              <a:rPr lang="hu-HU" altLang="en-US" sz="3629" dirty="0">
                <a:solidFill>
                  <a:srgbClr val="000000"/>
                </a:solidFill>
                <a:latin typeface="Calibri" panose="020F0502020204030204" pitchFamily="34" charset="0"/>
              </a:rPr>
              <a:t>3. </a:t>
            </a:r>
            <a:r>
              <a:rPr lang="en-GB" altLang="en-US" sz="3629" dirty="0">
                <a:solidFill>
                  <a:srgbClr val="000000"/>
                </a:solidFill>
                <a:latin typeface="Calibri" panose="020F0502020204030204" pitchFamily="34" charset="0"/>
              </a:rPr>
              <a:t>The first tourist's papers were in order, but </a:t>
            </a:r>
            <a:r>
              <a:rPr lang="hu-HU" altLang="en-US" sz="3629" b="1" dirty="0">
                <a:solidFill>
                  <a:srgbClr val="000000"/>
                </a:solidFill>
                <a:latin typeface="Calibri" panose="020F0502020204030204" pitchFamily="34" charset="0"/>
              </a:rPr>
              <a:t>……..</a:t>
            </a:r>
            <a:r>
              <a:rPr lang="en-GB" altLang="en-US" sz="3629" b="1" dirty="0">
                <a:solidFill>
                  <a:srgbClr val="000000"/>
                </a:solidFill>
                <a:latin typeface="Calibri" panose="020F0502020204030204" pitchFamily="34" charset="0"/>
              </a:rPr>
              <a:t> </a:t>
            </a:r>
            <a:r>
              <a:rPr lang="en-GB" altLang="en-US" sz="3629" dirty="0">
                <a:solidFill>
                  <a:srgbClr val="000000"/>
                </a:solidFill>
                <a:latin typeface="Calibri" panose="020F0502020204030204" pitchFamily="34" charset="0"/>
              </a:rPr>
              <a:t>the remaining tourists were not.</a:t>
            </a:r>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
        <p:nvSpPr>
          <p:cNvPr id="2" name="Cím 1"/>
          <p:cNvSpPr>
            <a:spLocks noGrp="1"/>
          </p:cNvSpPr>
          <p:nvPr>
            <p:ph type="title"/>
          </p:nvPr>
        </p:nvSpPr>
        <p:spPr/>
        <p:txBody>
          <a:bodyPr/>
          <a:lstStyle/>
          <a:p>
            <a:r>
              <a:rPr lang="hu-HU" dirty="0">
                <a:latin typeface="Arial" panose="020B0604020202020204" pitchFamily="34" charset="0"/>
                <a:cs typeface="Arial" panose="020B0604020202020204" pitchFamily="34" charset="0"/>
              </a:rPr>
              <a:t>4. </a:t>
            </a:r>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devices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Substitution</a:t>
            </a:r>
            <a:r>
              <a:rPr lang="hu-HU" dirty="0">
                <a:latin typeface="Arial" panose="020B0604020202020204" pitchFamily="34" charset="0"/>
                <a:cs typeface="Arial" panose="020B0604020202020204" pitchFamily="34" charset="0"/>
              </a:rPr>
              <a:t> and </a:t>
            </a:r>
            <a:r>
              <a:rPr lang="hu-HU" dirty="0" err="1">
                <a:latin typeface="Arial" panose="020B0604020202020204" pitchFamily="34" charset="0"/>
                <a:cs typeface="Arial" panose="020B0604020202020204" pitchFamily="34" charset="0"/>
              </a:rPr>
              <a:t>ellipsis</a:t>
            </a:r>
            <a:endParaRPr lang="hu-HU" dirty="0"/>
          </a:p>
        </p:txBody>
      </p:sp>
    </p:spTree>
    <p:extLst>
      <p:ext uri="{BB962C8B-B14F-4D97-AF65-F5344CB8AC3E}">
        <p14:creationId xmlns:p14="http://schemas.microsoft.com/office/powerpoint/2010/main" val="2926356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6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br>
              <a:rPr lang="hu-HU" spc="-1" dirty="0">
                <a:latin typeface="Arial"/>
              </a:rPr>
            </a:br>
            <a:r>
              <a:rPr lang="hu-HU" sz="4900" spc="-1" dirty="0">
                <a:latin typeface="Arial"/>
              </a:rPr>
              <a:t>1. A </a:t>
            </a:r>
            <a:r>
              <a:rPr lang="hu-HU" sz="4900" spc="-1" dirty="0" err="1">
                <a:latin typeface="Arial"/>
              </a:rPr>
              <a:t>reminder</a:t>
            </a:r>
            <a:br>
              <a:rPr lang="hu-HU" dirty="0"/>
            </a:br>
            <a:endParaRPr lang="hu-HU" dirty="0"/>
          </a:p>
        </p:txBody>
      </p:sp>
      <p:sp>
        <p:nvSpPr>
          <p:cNvPr id="3" name="Szöveg helye 2"/>
          <p:cNvSpPr>
            <a:spLocks noGrp="1"/>
          </p:cNvSpPr>
          <p:nvPr>
            <p:ph type="body"/>
          </p:nvPr>
        </p:nvSpPr>
        <p:spPr>
          <a:xfrm>
            <a:off x="838200" y="1690688"/>
            <a:ext cx="10331548" cy="2642773"/>
          </a:xfrm>
        </p:spPr>
        <p:txBody>
          <a:bodyPr>
            <a:normAutofit/>
          </a:bodyPr>
          <a:lstStyle/>
          <a:p>
            <a:pPr marL="514350" indent="-514350">
              <a:lnSpc>
                <a:spcPct val="160000"/>
              </a:lnSpc>
              <a:buFont typeface="+mj-lt"/>
              <a:buAutoNum type="arabicPeriod"/>
            </a:pPr>
            <a:r>
              <a:rPr lang="hu-HU" sz="2800" dirty="0">
                <a:latin typeface="Arial" panose="020B0604020202020204" pitchFamily="34" charset="0"/>
                <a:cs typeface="Arial" panose="020B0604020202020204" pitchFamily="34" charset="0"/>
              </a:rPr>
              <a:t>Main </a:t>
            </a:r>
            <a:r>
              <a:rPr lang="hu-HU" sz="2800" dirty="0" err="1">
                <a:latin typeface="Arial" panose="020B0604020202020204" pitchFamily="34" charset="0"/>
                <a:cs typeface="Arial" panose="020B0604020202020204" pitchFamily="34" charset="0"/>
              </a:rPr>
              <a:t>features</a:t>
            </a:r>
            <a:r>
              <a:rPr lang="hu-HU" sz="2800" dirty="0">
                <a:latin typeface="Arial" panose="020B0604020202020204" pitchFamily="34" charset="0"/>
                <a:cs typeface="Arial" panose="020B0604020202020204" pitchFamily="34" charset="0"/>
              </a:rPr>
              <a:t> of </a:t>
            </a:r>
            <a:r>
              <a:rPr lang="hu-HU" sz="2800" dirty="0" err="1">
                <a:latin typeface="Arial" panose="020B0604020202020204" pitchFamily="34" charset="0"/>
                <a:cs typeface="Arial" panose="020B0604020202020204" pitchFamily="34" charset="0"/>
              </a:rPr>
              <a:t>academic</a:t>
            </a:r>
            <a:r>
              <a:rPr lang="hu-HU" sz="2800"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writing</a:t>
            </a:r>
            <a:endParaRPr lang="hu-HU" sz="2800" dirty="0">
              <a:latin typeface="Arial" panose="020B0604020202020204" pitchFamily="34" charset="0"/>
              <a:cs typeface="Arial" panose="020B0604020202020204" pitchFamily="34" charset="0"/>
            </a:endParaRPr>
          </a:p>
          <a:p>
            <a:pPr marL="466618" indent="-466618">
              <a:lnSpc>
                <a:spcPct val="160000"/>
              </a:lnSpc>
              <a:buFont typeface="+mj-lt"/>
              <a:buAutoNum type="arabicPeriod"/>
            </a:pPr>
            <a:r>
              <a:rPr lang="hu-HU" sz="2800" dirty="0" err="1">
                <a:latin typeface="Arial" panose="020B0604020202020204" pitchFamily="34" charset="0"/>
                <a:cs typeface="Arial" panose="020B0604020202020204" pitchFamily="34" charset="0"/>
              </a:rPr>
              <a:t>Some</a:t>
            </a:r>
            <a:r>
              <a:rPr lang="hu-HU" sz="2800" dirty="0">
                <a:latin typeface="Arial" panose="020B0604020202020204" pitchFamily="34" charset="0"/>
                <a:cs typeface="Arial" panose="020B0604020202020204" pitchFamily="34" charset="0"/>
              </a:rPr>
              <a:t> </a:t>
            </a:r>
            <a:r>
              <a:rPr lang="hu-HU" sz="2800" dirty="0" err="1">
                <a:latin typeface="Arial" panose="020B0604020202020204" pitchFamily="34" charset="0"/>
                <a:cs typeface="Arial" panose="020B0604020202020204" pitchFamily="34" charset="0"/>
              </a:rPr>
              <a:t>peculiarities</a:t>
            </a:r>
            <a:r>
              <a:rPr lang="hu-HU" sz="2800" dirty="0">
                <a:latin typeface="Arial" panose="020B0604020202020204" pitchFamily="34" charset="0"/>
                <a:cs typeface="Arial" panose="020B0604020202020204" pitchFamily="34" charset="0"/>
              </a:rPr>
              <a:t> of </a:t>
            </a:r>
            <a:r>
              <a:rPr lang="hu-HU" sz="2800" dirty="0" err="1">
                <a:latin typeface="Arial" panose="020B0604020202020204" pitchFamily="34" charset="0"/>
                <a:cs typeface="Arial" panose="020B0604020202020204" pitchFamily="34" charset="0"/>
              </a:rPr>
              <a:t>academic</a:t>
            </a:r>
            <a:r>
              <a:rPr lang="hu-HU" sz="2800" dirty="0">
                <a:latin typeface="Arial" panose="020B0604020202020204" pitchFamily="34" charset="0"/>
                <a:cs typeface="Arial" panose="020B0604020202020204" pitchFamily="34" charset="0"/>
              </a:rPr>
              <a:t> </a:t>
            </a:r>
            <a:r>
              <a:rPr lang="hu-HU" sz="2800" dirty="0" err="1">
                <a:latin typeface="Arial" panose="020B0604020202020204" pitchFamily="34" charset="0"/>
                <a:cs typeface="Arial" panose="020B0604020202020204" pitchFamily="34" charset="0"/>
              </a:rPr>
              <a:t>writing</a:t>
            </a:r>
            <a:r>
              <a:rPr lang="hu-HU" sz="2800" dirty="0">
                <a:latin typeface="Arial" panose="020B0604020202020204" pitchFamily="34" charset="0"/>
                <a:cs typeface="Arial" panose="020B0604020202020204" pitchFamily="34" charset="0"/>
              </a:rPr>
              <a:t> </a:t>
            </a:r>
          </a:p>
          <a:p>
            <a:endParaRPr lang="hu-HU" dirty="0"/>
          </a:p>
        </p:txBody>
      </p:sp>
      <p:pic>
        <p:nvPicPr>
          <p:cNvPr id="6" name="Kép 5"/>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171160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Szöveg helye 2"/>
          <p:cNvSpPr>
            <a:spLocks noGrp="1"/>
          </p:cNvSpPr>
          <p:nvPr>
            <p:ph type="body"/>
          </p:nvPr>
        </p:nvSpPr>
        <p:spPr>
          <a:xfrm>
            <a:off x="838200" y="2120348"/>
            <a:ext cx="11208026" cy="4028660"/>
          </a:xfrm>
        </p:spPr>
        <p:txBody>
          <a:bodyPr>
            <a:normAutofit/>
          </a:bodyPr>
          <a:lstStyle/>
          <a:p>
            <a:pPr algn="l" eaLnBrk="1" hangingPunct="1"/>
            <a:r>
              <a:rPr lang="hu-HU" altLang="en-US" sz="3629" dirty="0">
                <a:solidFill>
                  <a:srgbClr val="000000"/>
                </a:solidFill>
                <a:latin typeface="Calibri" panose="020F0502020204030204" pitchFamily="34" charset="0"/>
              </a:rPr>
              <a:t>1. </a:t>
            </a:r>
            <a:r>
              <a:rPr lang="en-GB" altLang="en-US" sz="3629" dirty="0">
                <a:solidFill>
                  <a:srgbClr val="000000"/>
                </a:solidFill>
                <a:latin typeface="Calibri" panose="020F0502020204030204" pitchFamily="34" charset="0"/>
              </a:rPr>
              <a:t>His reputation was bigger than </a:t>
            </a:r>
            <a:r>
              <a:rPr lang="en-GB" altLang="en-US" sz="3629" b="1" dirty="0">
                <a:solidFill>
                  <a:srgbClr val="000000"/>
                </a:solidFill>
                <a:latin typeface="Calibri" panose="020F0502020204030204" pitchFamily="34" charset="0"/>
              </a:rPr>
              <a:t>that of</a:t>
            </a:r>
            <a:r>
              <a:rPr lang="en-GB" altLang="en-US" sz="3629" dirty="0">
                <a:solidFill>
                  <a:srgbClr val="000000"/>
                </a:solidFill>
                <a:latin typeface="Calibri" panose="020F0502020204030204" pitchFamily="34" charset="0"/>
              </a:rPr>
              <a:t> Elvis.</a:t>
            </a:r>
          </a:p>
          <a:p>
            <a:pPr algn="l" eaLnBrk="1" hangingPunct="1"/>
            <a:br>
              <a:rPr lang="en-GB" altLang="en-US" sz="3629" dirty="0">
                <a:solidFill>
                  <a:srgbClr val="000000"/>
                </a:solidFill>
                <a:latin typeface="Calibri" panose="020F0502020204030204" pitchFamily="34" charset="0"/>
              </a:rPr>
            </a:br>
            <a:r>
              <a:rPr lang="hu-HU" altLang="en-US" sz="3629" dirty="0">
                <a:solidFill>
                  <a:srgbClr val="000000"/>
                </a:solidFill>
                <a:latin typeface="Calibri" panose="020F0502020204030204" pitchFamily="34" charset="0"/>
              </a:rPr>
              <a:t>2. </a:t>
            </a:r>
            <a:r>
              <a:rPr lang="en-GB" altLang="en-US" sz="3629" dirty="0">
                <a:solidFill>
                  <a:srgbClr val="000000"/>
                </a:solidFill>
                <a:latin typeface="Calibri" panose="020F0502020204030204" pitchFamily="34" charset="0"/>
              </a:rPr>
              <a:t>While Japan’s development was rapid, </a:t>
            </a:r>
            <a:r>
              <a:rPr lang="en-GB" altLang="en-US" sz="3629" b="1" dirty="0">
                <a:solidFill>
                  <a:srgbClr val="000000"/>
                </a:solidFill>
                <a:latin typeface="Calibri" panose="020F0502020204030204" pitchFamily="34" charset="0"/>
              </a:rPr>
              <a:t>that</a:t>
            </a:r>
            <a:r>
              <a:rPr lang="hu-HU" altLang="en-US" sz="3629" b="1" dirty="0">
                <a:solidFill>
                  <a:srgbClr val="000000"/>
                </a:solidFill>
                <a:latin typeface="Calibri" panose="020F0502020204030204" pitchFamily="34" charset="0"/>
              </a:rPr>
              <a:t> o</a:t>
            </a:r>
            <a:r>
              <a:rPr lang="en-GB" altLang="en-US" sz="3629" b="1" dirty="0">
                <a:solidFill>
                  <a:srgbClr val="000000"/>
                </a:solidFill>
                <a:latin typeface="Calibri" panose="020F0502020204030204" pitchFamily="34" charset="0"/>
              </a:rPr>
              <a:t>f</a:t>
            </a:r>
            <a:r>
              <a:rPr lang="en-GB" altLang="en-US" sz="3629" dirty="0">
                <a:solidFill>
                  <a:srgbClr val="000000"/>
                </a:solidFill>
                <a:latin typeface="Calibri" panose="020F0502020204030204" pitchFamily="34" charset="0"/>
              </a:rPr>
              <a:t> Singapore was even faster.</a:t>
            </a:r>
          </a:p>
          <a:p>
            <a:pPr algn="l" eaLnBrk="1" hangingPunct="1"/>
            <a:endParaRPr lang="en-GB" altLang="en-US" sz="3629" dirty="0">
              <a:solidFill>
                <a:srgbClr val="000000"/>
              </a:solidFill>
              <a:latin typeface="Calibri" panose="020F0502020204030204" pitchFamily="34" charset="0"/>
            </a:endParaRPr>
          </a:p>
          <a:p>
            <a:pPr algn="l" eaLnBrk="1" hangingPunct="1"/>
            <a:r>
              <a:rPr lang="hu-HU" altLang="en-US" sz="3629" dirty="0">
                <a:solidFill>
                  <a:srgbClr val="000000"/>
                </a:solidFill>
                <a:latin typeface="Calibri" panose="020F0502020204030204" pitchFamily="34" charset="0"/>
              </a:rPr>
              <a:t>3. </a:t>
            </a:r>
            <a:r>
              <a:rPr lang="en-GB" altLang="en-US" sz="3629" dirty="0">
                <a:solidFill>
                  <a:srgbClr val="000000"/>
                </a:solidFill>
                <a:latin typeface="Calibri" panose="020F0502020204030204" pitchFamily="34" charset="0"/>
              </a:rPr>
              <a:t>The first tourist's papers were in order, but </a:t>
            </a:r>
            <a:r>
              <a:rPr lang="en-GB" altLang="en-US" sz="3629" b="1" dirty="0">
                <a:solidFill>
                  <a:srgbClr val="000000"/>
                </a:solidFill>
                <a:latin typeface="Calibri" panose="020F0502020204030204" pitchFamily="34" charset="0"/>
              </a:rPr>
              <a:t>those of </a:t>
            </a:r>
            <a:r>
              <a:rPr lang="en-GB" altLang="en-US" sz="3629" dirty="0">
                <a:solidFill>
                  <a:srgbClr val="000000"/>
                </a:solidFill>
                <a:latin typeface="Calibri" panose="020F0502020204030204" pitchFamily="34" charset="0"/>
              </a:rPr>
              <a:t>the remaining tourists were not.</a:t>
            </a:r>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
        <p:nvSpPr>
          <p:cNvPr id="2" name="Cím 1"/>
          <p:cNvSpPr>
            <a:spLocks noGrp="1"/>
          </p:cNvSpPr>
          <p:nvPr>
            <p:ph type="title"/>
          </p:nvPr>
        </p:nvSpPr>
        <p:spPr/>
        <p:txBody>
          <a:bodyPr/>
          <a:lstStyle/>
          <a:p>
            <a:r>
              <a:rPr lang="hu-HU" dirty="0">
                <a:latin typeface="Arial" panose="020B0604020202020204" pitchFamily="34" charset="0"/>
                <a:cs typeface="Arial" panose="020B0604020202020204" pitchFamily="34" charset="0"/>
              </a:rPr>
              <a:t>4. </a:t>
            </a:r>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devices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Substitution</a:t>
            </a:r>
            <a:r>
              <a:rPr lang="hu-HU" dirty="0">
                <a:latin typeface="Arial" panose="020B0604020202020204" pitchFamily="34" charset="0"/>
                <a:cs typeface="Arial" panose="020B0604020202020204" pitchFamily="34" charset="0"/>
              </a:rPr>
              <a:t> and </a:t>
            </a:r>
            <a:r>
              <a:rPr lang="hu-HU" dirty="0" err="1">
                <a:latin typeface="Arial" panose="020B0604020202020204" pitchFamily="34" charset="0"/>
                <a:cs typeface="Arial" panose="020B0604020202020204" pitchFamily="34" charset="0"/>
              </a:rPr>
              <a:t>ellipsis</a:t>
            </a:r>
            <a:endParaRPr lang="hu-HU" dirty="0"/>
          </a:p>
        </p:txBody>
      </p:sp>
    </p:spTree>
    <p:extLst>
      <p:ext uri="{BB962C8B-B14F-4D97-AF65-F5344CB8AC3E}">
        <p14:creationId xmlns:p14="http://schemas.microsoft.com/office/powerpoint/2010/main" val="37847192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latin typeface="Arial" panose="020B0604020202020204" pitchFamily="34" charset="0"/>
                <a:cs typeface="Arial" panose="020B0604020202020204" pitchFamily="34" charset="0"/>
              </a:rPr>
              <a:t>4. </a:t>
            </a:r>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devices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Lexical</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cohesion</a:t>
            </a:r>
            <a:br>
              <a:rPr lang="hu-HU" dirty="0">
                <a:latin typeface="Arial" panose="020B0604020202020204" pitchFamily="34" charset="0"/>
                <a:cs typeface="Arial" panose="020B0604020202020204" pitchFamily="34" charset="0"/>
              </a:rPr>
            </a:br>
            <a:endParaRPr lang="hu-HU" dirty="0">
              <a:latin typeface="Arial" panose="020B0604020202020204" pitchFamily="34" charset="0"/>
              <a:cs typeface="Arial" panose="020B0604020202020204" pitchFamily="34" charset="0"/>
            </a:endParaRPr>
          </a:p>
        </p:txBody>
      </p:sp>
      <p:sp>
        <p:nvSpPr>
          <p:cNvPr id="3" name="Tartalom helye 2"/>
          <p:cNvSpPr>
            <a:spLocks noGrp="1"/>
          </p:cNvSpPr>
          <p:nvPr>
            <p:ph idx="1"/>
          </p:nvPr>
        </p:nvSpPr>
        <p:spPr>
          <a:xfrm>
            <a:off x="838200" y="1822769"/>
            <a:ext cx="10515600" cy="4070031"/>
          </a:xfrm>
        </p:spPr>
        <p:txBody>
          <a:bodyPr>
            <a:normAutofit/>
          </a:bodyPr>
          <a:lstStyle/>
          <a:p>
            <a:r>
              <a:rPr lang="hu-HU" dirty="0">
                <a:latin typeface="Arial" panose="020B0604020202020204" pitchFamily="34" charset="0"/>
                <a:cs typeface="Arial" panose="020B0604020202020204" pitchFamily="34" charset="0"/>
              </a:rPr>
              <a:t>a </a:t>
            </a:r>
            <a:r>
              <a:rPr lang="hu-HU" dirty="0" err="1">
                <a:latin typeface="Arial" panose="020B0604020202020204" pitchFamily="34" charset="0"/>
                <a:cs typeface="Arial" panose="020B0604020202020204" pitchFamily="34" charset="0"/>
              </a:rPr>
              <a:t>way</a:t>
            </a:r>
            <a:r>
              <a:rPr lang="hu-HU" dirty="0">
                <a:latin typeface="Arial" panose="020B0604020202020204" pitchFamily="34" charset="0"/>
                <a:cs typeface="Arial" panose="020B0604020202020204" pitchFamily="34" charset="0"/>
              </a:rPr>
              <a:t> of </a:t>
            </a:r>
            <a:r>
              <a:rPr lang="hu-HU" dirty="0" err="1">
                <a:latin typeface="Arial" panose="020B0604020202020204" pitchFamily="34" charset="0"/>
                <a:cs typeface="Arial" panose="020B0604020202020204" pitchFamily="34" charset="0"/>
              </a:rPr>
              <a:t>achieving</a:t>
            </a:r>
            <a:r>
              <a:rPr lang="hu-HU" dirty="0">
                <a:latin typeface="Arial" panose="020B0604020202020204" pitchFamily="34" charset="0"/>
                <a:cs typeface="Arial" panose="020B0604020202020204" pitchFamily="34" charset="0"/>
              </a:rPr>
              <a:t> a </a:t>
            </a:r>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effect</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using</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the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same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or</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different</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words</a:t>
            </a:r>
            <a:endParaRPr lang="hu-HU" dirty="0">
              <a:latin typeface="Arial" panose="020B0604020202020204" pitchFamily="34" charset="0"/>
              <a:cs typeface="Arial" panose="020B0604020202020204" pitchFamily="34" charset="0"/>
            </a:endParaRPr>
          </a:p>
          <a:p>
            <a:r>
              <a:rPr lang="hu-HU" dirty="0" err="1">
                <a:latin typeface="Arial" panose="020B0604020202020204" pitchFamily="34" charset="0"/>
                <a:cs typeface="Arial" panose="020B0604020202020204" pitchFamily="34" charset="0"/>
              </a:rPr>
              <a:t>repetition</a:t>
            </a:r>
            <a:endParaRPr lang="hu-HU" dirty="0">
              <a:latin typeface="Arial" panose="020B0604020202020204" pitchFamily="34" charset="0"/>
              <a:cs typeface="Arial" panose="020B0604020202020204" pitchFamily="34" charset="0"/>
            </a:endParaRPr>
          </a:p>
          <a:p>
            <a:r>
              <a:rPr lang="hu-HU" dirty="0" err="1">
                <a:latin typeface="Arial" panose="020B0604020202020204" pitchFamily="34" charset="0"/>
                <a:cs typeface="Arial" panose="020B0604020202020204" pitchFamily="34" charset="0"/>
              </a:rPr>
              <a:t>synonyms</a:t>
            </a:r>
            <a:endParaRPr lang="hu-HU" dirty="0">
              <a:latin typeface="Arial" panose="020B0604020202020204" pitchFamily="34" charset="0"/>
              <a:cs typeface="Arial" panose="020B0604020202020204" pitchFamily="34" charset="0"/>
            </a:endParaRPr>
          </a:p>
          <a:p>
            <a:r>
              <a:rPr lang="hu-HU" dirty="0" err="1">
                <a:latin typeface="Arial" panose="020B0604020202020204" pitchFamily="34" charset="0"/>
                <a:cs typeface="Arial" panose="020B0604020202020204" pitchFamily="34" charset="0"/>
              </a:rPr>
              <a:t>near</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synonyms</a:t>
            </a:r>
            <a:endParaRPr lang="hu-HU" dirty="0">
              <a:latin typeface="Arial" panose="020B0604020202020204" pitchFamily="34" charset="0"/>
              <a:cs typeface="Arial" panose="020B0604020202020204" pitchFamily="34" charset="0"/>
            </a:endParaRPr>
          </a:p>
          <a:p>
            <a:r>
              <a:rPr lang="hu-HU" dirty="0" err="1">
                <a:latin typeface="Arial" panose="020B0604020202020204" pitchFamily="34" charset="0"/>
                <a:cs typeface="Arial" panose="020B0604020202020204" pitchFamily="34" charset="0"/>
              </a:rPr>
              <a:t>collocations</a:t>
            </a:r>
            <a:endParaRPr lang="hu-HU" dirty="0">
              <a:latin typeface="Arial" panose="020B0604020202020204" pitchFamily="34" charset="0"/>
              <a:cs typeface="Arial" panose="020B0604020202020204" pitchFamily="34" charset="0"/>
            </a:endParaRPr>
          </a:p>
          <a:p>
            <a:r>
              <a:rPr lang="hu-HU" dirty="0" err="1">
                <a:latin typeface="Arial" panose="020B0604020202020204" pitchFamily="34" charset="0"/>
                <a:cs typeface="Arial" panose="020B0604020202020204" pitchFamily="34" charset="0"/>
              </a:rPr>
              <a:t>super</a:t>
            </a:r>
            <a:r>
              <a:rPr lang="hu-HU" dirty="0">
                <a:latin typeface="Arial" panose="020B0604020202020204" pitchFamily="34" charset="0"/>
                <a:cs typeface="Arial" panose="020B0604020202020204" pitchFamily="34" charset="0"/>
              </a:rPr>
              <a:t>/</a:t>
            </a:r>
            <a:r>
              <a:rPr lang="hu-HU" dirty="0" err="1">
                <a:latin typeface="Arial" panose="020B0604020202020204" pitchFamily="34" charset="0"/>
                <a:cs typeface="Arial" panose="020B0604020202020204" pitchFamily="34" charset="0"/>
              </a:rPr>
              <a:t>sub-ordinate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relationships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e.g</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fruit</a:t>
            </a:r>
            <a:r>
              <a:rPr lang="hu-HU" dirty="0">
                <a:latin typeface="Arial" panose="020B0604020202020204" pitchFamily="34" charset="0"/>
                <a:cs typeface="Arial" panose="020B0604020202020204" pitchFamily="34" charset="0"/>
              </a:rPr>
              <a:t>/</a:t>
            </a:r>
            <a:r>
              <a:rPr lang="hu-HU" dirty="0" err="1">
                <a:latin typeface="Arial" panose="020B0604020202020204" pitchFamily="34" charset="0"/>
                <a:cs typeface="Arial" panose="020B0604020202020204" pitchFamily="34" charset="0"/>
              </a:rPr>
              <a:t>apple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animal</a:t>
            </a:r>
            <a:r>
              <a:rPr lang="hu-HU" dirty="0">
                <a:latin typeface="Arial" panose="020B0604020202020204" pitchFamily="34" charset="0"/>
                <a:cs typeface="Arial" panose="020B0604020202020204" pitchFamily="34" charset="0"/>
              </a:rPr>
              <a:t>/</a:t>
            </a:r>
            <a:r>
              <a:rPr lang="hu-HU" dirty="0" err="1">
                <a:latin typeface="Arial" panose="020B0604020202020204" pitchFamily="34" charset="0"/>
                <a:cs typeface="Arial" panose="020B0604020202020204" pitchFamily="34" charset="0"/>
              </a:rPr>
              <a:t>cat</a:t>
            </a:r>
            <a:r>
              <a:rPr lang="hu-HU" dirty="0">
                <a:latin typeface="Arial" panose="020B0604020202020204" pitchFamily="34" charset="0"/>
                <a:cs typeface="Arial" panose="020B0604020202020204" pitchFamily="34" charset="0"/>
              </a:rPr>
              <a:t>) etc.</a:t>
            </a:r>
          </a:p>
          <a:p>
            <a:endParaRPr lang="hu-HU" dirty="0"/>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1281739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latin typeface="Arial" panose="020B0604020202020204" pitchFamily="34" charset="0"/>
                <a:cs typeface="Arial" panose="020B0604020202020204" pitchFamily="34" charset="0"/>
              </a:rPr>
              <a:t>4. </a:t>
            </a:r>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devices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Lexical</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cohesion</a:t>
            </a:r>
            <a:br>
              <a:rPr lang="hu-HU" dirty="0">
                <a:latin typeface="Arial" panose="020B0604020202020204" pitchFamily="34" charset="0"/>
                <a:cs typeface="Arial" panose="020B0604020202020204" pitchFamily="34" charset="0"/>
              </a:rPr>
            </a:br>
            <a:endParaRPr lang="hu-HU" dirty="0">
              <a:latin typeface="Arial" panose="020B0604020202020204" pitchFamily="34" charset="0"/>
              <a:cs typeface="Arial" panose="020B0604020202020204" pitchFamily="34" charset="0"/>
            </a:endParaRPr>
          </a:p>
        </p:txBody>
      </p:sp>
      <p:sp>
        <p:nvSpPr>
          <p:cNvPr id="3" name="Tartalom helye 2"/>
          <p:cNvSpPr>
            <a:spLocks noGrp="1"/>
          </p:cNvSpPr>
          <p:nvPr>
            <p:ph idx="1"/>
          </p:nvPr>
        </p:nvSpPr>
        <p:spPr>
          <a:xfrm>
            <a:off x="489857" y="1372826"/>
            <a:ext cx="10515600" cy="5298697"/>
          </a:xfrm>
        </p:spPr>
        <p:txBody>
          <a:bodyPr>
            <a:normAutofit/>
          </a:bodyPr>
          <a:lstStyle/>
          <a:p>
            <a:pPr marL="391910" indent="-293933" algn="just">
              <a:buClr>
                <a:srgbClr val="FFFFFF"/>
              </a:buClr>
              <a:buSzPct val="45000"/>
              <a:buFont typeface="StarSymbol"/>
              <a:buChar char=""/>
              <a:defRPr/>
            </a:pPr>
            <a:r>
              <a:rPr lang="en-US" spc="-1" dirty="0">
                <a:solidFill>
                  <a:srgbClr val="CC9900"/>
                </a:solidFill>
                <a:latin typeface="Arial" panose="020B0604020202020204" pitchFamily="34" charset="0"/>
                <a:cs typeface="Arial" panose="020B0604020202020204" pitchFamily="34" charset="0"/>
              </a:rPr>
              <a:t>The </a:t>
            </a:r>
            <a:r>
              <a:rPr lang="en-US" b="1" spc="-1" dirty="0">
                <a:solidFill>
                  <a:srgbClr val="CC9900"/>
                </a:solidFill>
                <a:latin typeface="Arial" panose="020B0604020202020204" pitchFamily="34" charset="0"/>
                <a:cs typeface="Arial" panose="020B0604020202020204" pitchFamily="34" charset="0"/>
              </a:rPr>
              <a:t>herring</a:t>
            </a:r>
            <a:r>
              <a:rPr lang="en-US" spc="-1" dirty="0">
                <a:solidFill>
                  <a:srgbClr val="CC9900"/>
                </a:solidFill>
                <a:latin typeface="Arial" panose="020B0604020202020204" pitchFamily="34" charset="0"/>
                <a:cs typeface="Arial" panose="020B0604020202020204" pitchFamily="34" charset="0"/>
              </a:rPr>
              <a:t> is a small, oily fish. </a:t>
            </a:r>
            <a:r>
              <a:rPr lang="en-US" b="1" spc="-1" dirty="0">
                <a:solidFill>
                  <a:srgbClr val="CC9900"/>
                </a:solidFill>
                <a:latin typeface="Arial" panose="020B0604020202020204" pitchFamily="34" charset="0"/>
                <a:cs typeface="Arial" panose="020B0604020202020204" pitchFamily="34" charset="0"/>
              </a:rPr>
              <a:t>Herring</a:t>
            </a:r>
            <a:r>
              <a:rPr lang="en-US" spc="-1" dirty="0">
                <a:solidFill>
                  <a:srgbClr val="CC9900"/>
                </a:solidFill>
                <a:latin typeface="Arial" panose="020B0604020202020204" pitchFamily="34" charset="0"/>
                <a:cs typeface="Arial" panose="020B0604020202020204" pitchFamily="34" charset="0"/>
              </a:rPr>
              <a:t>s are often tinned. Pickled </a:t>
            </a:r>
            <a:r>
              <a:rPr lang="en-US" b="1" spc="-1" dirty="0">
                <a:solidFill>
                  <a:srgbClr val="CC9900"/>
                </a:solidFill>
                <a:latin typeface="Arial" panose="020B0604020202020204" pitchFamily="34" charset="0"/>
                <a:cs typeface="Arial" panose="020B0604020202020204" pitchFamily="34" charset="0"/>
              </a:rPr>
              <a:t>herring</a:t>
            </a:r>
            <a:r>
              <a:rPr lang="en-US" spc="-1" dirty="0">
                <a:solidFill>
                  <a:srgbClr val="CC9900"/>
                </a:solidFill>
                <a:latin typeface="Arial" panose="020B0604020202020204" pitchFamily="34" charset="0"/>
                <a:cs typeface="Arial" panose="020B0604020202020204" pitchFamily="34" charset="0"/>
              </a:rPr>
              <a:t> is also popular. </a:t>
            </a:r>
            <a:r>
              <a:rPr lang="en-US" b="1" spc="-1" dirty="0">
                <a:solidFill>
                  <a:srgbClr val="CC9900"/>
                </a:solidFill>
                <a:latin typeface="Arial" panose="020B0604020202020204" pitchFamily="34" charset="0"/>
                <a:cs typeface="Arial" panose="020B0604020202020204" pitchFamily="34" charset="0"/>
              </a:rPr>
              <a:t>Herrings</a:t>
            </a:r>
            <a:r>
              <a:rPr lang="en-US" spc="-1" dirty="0">
                <a:solidFill>
                  <a:srgbClr val="CC9900"/>
                </a:solidFill>
                <a:latin typeface="Arial" panose="020B0604020202020204" pitchFamily="34" charset="0"/>
                <a:cs typeface="Arial" panose="020B0604020202020204" pitchFamily="34" charset="0"/>
              </a:rPr>
              <a:t> are popular in…</a:t>
            </a:r>
            <a:endParaRPr lang="en-US" dirty="0">
              <a:latin typeface="Arial" panose="020B0604020202020204" pitchFamily="34" charset="0"/>
              <a:cs typeface="Arial" panose="020B0604020202020204" pitchFamily="34" charset="0"/>
            </a:endParaRPr>
          </a:p>
          <a:p>
            <a:pPr marL="391910" indent="-293933">
              <a:buClr>
                <a:srgbClr val="FFFFFF"/>
              </a:buClr>
              <a:buSzPct val="45000"/>
              <a:buFont typeface="StarSymbol"/>
              <a:buChar char=""/>
              <a:defRPr/>
            </a:pPr>
            <a:endParaRPr lang="hu-HU" spc="-1" dirty="0">
              <a:latin typeface="Arial" panose="020B0604020202020204" pitchFamily="34" charset="0"/>
              <a:cs typeface="Arial" panose="020B0604020202020204" pitchFamily="34" charset="0"/>
            </a:endParaRPr>
          </a:p>
          <a:p>
            <a:pPr marL="391910" indent="-293933">
              <a:buClr>
                <a:srgbClr val="FFFFFF"/>
              </a:buClr>
              <a:buSzPct val="45000"/>
              <a:buFont typeface="StarSymbol"/>
              <a:buChar char=""/>
              <a:defRPr/>
            </a:pPr>
            <a:r>
              <a:rPr lang="en-US" spc="-1" dirty="0">
                <a:latin typeface="Arial" panose="020B0604020202020204" pitchFamily="34" charset="0"/>
                <a:cs typeface="Arial" panose="020B0604020202020204" pitchFamily="34" charset="0"/>
              </a:rPr>
              <a:t>pluses:</a:t>
            </a:r>
            <a:endParaRPr lang="en-US" dirty="0">
              <a:latin typeface="Arial" panose="020B0604020202020204" pitchFamily="34" charset="0"/>
              <a:cs typeface="Arial" panose="020B0604020202020204" pitchFamily="34" charset="0"/>
            </a:endParaRPr>
          </a:p>
          <a:p>
            <a:pPr marL="391910" indent="-293933">
              <a:buClr>
                <a:srgbClr val="FFFFFF"/>
              </a:buClr>
              <a:buSzPct val="45000"/>
              <a:buFont typeface="StarSymbol"/>
              <a:buChar char=""/>
              <a:defRPr/>
            </a:pPr>
            <a:r>
              <a:rPr lang="en-US" spc="-1" dirty="0">
                <a:latin typeface="Arial" panose="020B0604020202020204" pitchFamily="34" charset="0"/>
                <a:cs typeface="Arial" panose="020B0604020202020204" pitchFamily="34" charset="0"/>
              </a:rPr>
              <a:t>easy to say/write (not much thinking), clear (unambiguous), maybe no true synonym exists </a:t>
            </a:r>
            <a:endParaRPr lang="en-US" dirty="0">
              <a:latin typeface="Arial" panose="020B0604020202020204" pitchFamily="34" charset="0"/>
              <a:cs typeface="Arial" panose="020B0604020202020204" pitchFamily="34" charset="0"/>
            </a:endParaRPr>
          </a:p>
          <a:p>
            <a:pPr marL="391910" indent="-293933">
              <a:buClr>
                <a:srgbClr val="FFFFFF"/>
              </a:buClr>
              <a:buSzPct val="45000"/>
              <a:buFont typeface="StarSymbol"/>
              <a:buChar char=""/>
              <a:defRPr/>
            </a:pPr>
            <a:endParaRPr lang="en-US" spc="-1" dirty="0">
              <a:latin typeface="Arial" panose="020B0604020202020204" pitchFamily="34" charset="0"/>
              <a:cs typeface="Arial" panose="020B0604020202020204" pitchFamily="34" charset="0"/>
            </a:endParaRPr>
          </a:p>
          <a:p>
            <a:pPr marL="391910" indent="-293933">
              <a:buClr>
                <a:srgbClr val="FFFFFF"/>
              </a:buClr>
              <a:buSzPct val="45000"/>
              <a:buFont typeface="StarSymbol"/>
              <a:buChar char=""/>
              <a:defRPr/>
            </a:pPr>
            <a:r>
              <a:rPr lang="en-US" spc="-1" dirty="0">
                <a:latin typeface="Arial" panose="020B0604020202020204" pitchFamily="34" charset="0"/>
                <a:cs typeface="Arial" panose="020B0604020202020204" pitchFamily="34" charset="0"/>
              </a:rPr>
              <a:t>minuses:</a:t>
            </a:r>
            <a:endParaRPr lang="en-US" dirty="0">
              <a:latin typeface="Arial" panose="020B0604020202020204" pitchFamily="34" charset="0"/>
              <a:cs typeface="Arial" panose="020B0604020202020204" pitchFamily="34" charset="0"/>
            </a:endParaRPr>
          </a:p>
          <a:p>
            <a:pPr marL="391910" indent="-293933">
              <a:buClr>
                <a:srgbClr val="FFFFFF"/>
              </a:buClr>
              <a:buSzPct val="45000"/>
              <a:buFont typeface="StarSymbol"/>
              <a:buChar char=""/>
              <a:defRPr/>
            </a:pPr>
            <a:r>
              <a:rPr lang="en-US" spc="-1" dirty="0">
                <a:latin typeface="Arial" panose="020B0604020202020204" pitchFamily="34" charset="0"/>
                <a:cs typeface="Arial" panose="020B0604020202020204" pitchFamily="34" charset="0"/>
              </a:rPr>
              <a:t>boring, unnatural/childish sounding</a:t>
            </a:r>
            <a:endParaRPr lang="hu-HU" dirty="0">
              <a:latin typeface="Arial" panose="020B0604020202020204" pitchFamily="34" charset="0"/>
              <a:cs typeface="Arial" panose="020B0604020202020204" pitchFamily="34" charset="0"/>
            </a:endParaRPr>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5916405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latin typeface="Arial" panose="020B0604020202020204" pitchFamily="34" charset="0"/>
                <a:cs typeface="Arial" panose="020B0604020202020204" pitchFamily="34" charset="0"/>
              </a:rPr>
              <a:t>4. </a:t>
            </a:r>
            <a:r>
              <a:rPr lang="hu-HU" dirty="0" err="1">
                <a:latin typeface="Arial" panose="020B0604020202020204" pitchFamily="34" charset="0"/>
                <a:cs typeface="Arial" panose="020B0604020202020204" pitchFamily="34" charset="0"/>
              </a:rPr>
              <a:t>Cohesive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devices</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Lexical</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cohesion</a:t>
            </a:r>
            <a:br>
              <a:rPr lang="hu-HU" dirty="0">
                <a:latin typeface="Arial" panose="020B0604020202020204" pitchFamily="34" charset="0"/>
                <a:cs typeface="Arial" panose="020B0604020202020204" pitchFamily="34" charset="0"/>
              </a:rPr>
            </a:br>
            <a:endParaRPr lang="hu-HU" dirty="0">
              <a:latin typeface="Arial" panose="020B0604020202020204" pitchFamily="34" charset="0"/>
              <a:cs typeface="Arial" panose="020B0604020202020204" pitchFamily="34" charset="0"/>
            </a:endParaRPr>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
        <p:nvSpPr>
          <p:cNvPr id="5" name="TextShape 2"/>
          <p:cNvSpPr txBox="1"/>
          <p:nvPr/>
        </p:nvSpPr>
        <p:spPr>
          <a:xfrm>
            <a:off x="838200" y="1690688"/>
            <a:ext cx="9990999" cy="4492298"/>
          </a:xfrm>
          <a:prstGeom prst="rect">
            <a:avLst/>
          </a:prstGeom>
          <a:noFill/>
          <a:ln>
            <a:noFill/>
          </a:ln>
        </p:spPr>
        <p:txBody>
          <a:bodyPr lIns="0" tIns="0" rIns="0" bIns="0"/>
          <a:lstStyle/>
          <a:p>
            <a:pPr marL="391910" indent="-293933">
              <a:buClr>
                <a:srgbClr val="FFFFFF"/>
              </a:buClr>
              <a:buSzPct val="45000"/>
              <a:buFont typeface="StarSymbol"/>
              <a:buChar char=""/>
              <a:defRPr/>
            </a:pPr>
            <a:r>
              <a:rPr lang="en-GB" sz="2903" spc="-1" dirty="0">
                <a:latin typeface="Arial"/>
              </a:rPr>
              <a:t>Synonyms:  </a:t>
            </a:r>
            <a:r>
              <a:rPr lang="en-GB" sz="2903" spc="-1" dirty="0">
                <a:solidFill>
                  <a:schemeClr val="tx2">
                    <a:lumMod val="60000"/>
                    <a:lumOff val="40000"/>
                  </a:schemeClr>
                </a:solidFill>
                <a:latin typeface="Arial"/>
              </a:rPr>
              <a:t>advantage, plus, benefit, pro</a:t>
            </a:r>
            <a:endParaRPr sz="1633" dirty="0">
              <a:solidFill>
                <a:schemeClr val="tx2">
                  <a:lumMod val="60000"/>
                  <a:lumOff val="40000"/>
                </a:schemeClr>
              </a:solidFill>
            </a:endParaRPr>
          </a:p>
          <a:p>
            <a:pPr marL="391910" indent="-293933">
              <a:buClr>
                <a:srgbClr val="FFFFFF"/>
              </a:buClr>
              <a:buSzPct val="45000"/>
              <a:buFont typeface="StarSymbol"/>
              <a:buChar char=""/>
              <a:defRPr/>
            </a:pPr>
            <a:r>
              <a:rPr lang="en-GB" sz="2903" spc="-1" dirty="0">
                <a:latin typeface="Arial"/>
              </a:rPr>
              <a:t> </a:t>
            </a:r>
            <a:endParaRPr sz="1633" dirty="0"/>
          </a:p>
          <a:p>
            <a:pPr marL="391910" indent="-293933">
              <a:buClr>
                <a:srgbClr val="FFFFFF"/>
              </a:buClr>
              <a:buSzPct val="45000"/>
              <a:buFont typeface="StarSymbol"/>
              <a:buChar char=""/>
              <a:defRPr/>
            </a:pPr>
            <a:r>
              <a:rPr lang="en-GB" sz="2903" spc="-1" dirty="0">
                <a:latin typeface="Arial"/>
              </a:rPr>
              <a:t> </a:t>
            </a:r>
            <a:endParaRPr sz="1633" dirty="0"/>
          </a:p>
          <a:p>
            <a:pPr marL="391910" indent="-293933">
              <a:buClr>
                <a:srgbClr val="FFFFFF"/>
              </a:buClr>
              <a:buSzPct val="45000"/>
              <a:buFont typeface="StarSymbol"/>
              <a:buChar char=""/>
              <a:defRPr/>
            </a:pPr>
            <a:r>
              <a:rPr lang="en-GB" sz="2903" spc="-1" dirty="0">
                <a:latin typeface="Arial"/>
              </a:rPr>
              <a:t>Lexically related words:  </a:t>
            </a:r>
            <a:r>
              <a:rPr lang="en-GB" sz="2903" spc="-1" dirty="0">
                <a:solidFill>
                  <a:schemeClr val="tx2">
                    <a:lumMod val="60000"/>
                    <a:lumOff val="40000"/>
                  </a:schemeClr>
                </a:solidFill>
                <a:latin typeface="Arial"/>
              </a:rPr>
              <a:t>job, employee, boss</a:t>
            </a:r>
            <a:r>
              <a:rPr lang="en-GB" sz="2903" spc="-1" dirty="0">
                <a:latin typeface="Arial"/>
              </a:rPr>
              <a:t> </a:t>
            </a:r>
            <a:endParaRPr sz="1633" dirty="0"/>
          </a:p>
          <a:p>
            <a:pPr marL="391910" indent="-293933">
              <a:buClr>
                <a:srgbClr val="FFFFFF"/>
              </a:buClr>
              <a:buSzPct val="45000"/>
              <a:buFont typeface="StarSymbol"/>
              <a:buChar char=""/>
              <a:defRPr/>
            </a:pPr>
            <a:r>
              <a:rPr lang="en-GB" sz="2903" spc="-1" dirty="0">
                <a:latin typeface="Arial"/>
              </a:rPr>
              <a:t> </a:t>
            </a:r>
            <a:endParaRPr sz="1633" dirty="0"/>
          </a:p>
        </p:txBody>
      </p:sp>
    </p:spTree>
    <p:extLst>
      <p:ext uri="{BB962C8B-B14F-4D97-AF65-F5344CB8AC3E}">
        <p14:creationId xmlns:p14="http://schemas.microsoft.com/office/powerpoint/2010/main" val="426455038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TextShape 1"/>
          <p:cNvSpPr txBox="1"/>
          <p:nvPr/>
        </p:nvSpPr>
        <p:spPr>
          <a:xfrm>
            <a:off x="1046922" y="582650"/>
            <a:ext cx="9163591" cy="1144921"/>
          </a:xfrm>
          <a:prstGeom prst="rect">
            <a:avLst/>
          </a:prstGeom>
          <a:noFill/>
          <a:ln>
            <a:noFill/>
          </a:ln>
        </p:spPr>
        <p:txBody>
          <a:bodyPr lIns="0" tIns="0" rIns="0" bIns="0" anchor="ctr"/>
          <a:lstStyle/>
          <a:p>
            <a:pPr>
              <a:defRPr/>
            </a:pPr>
            <a:r>
              <a:rPr lang="hu-HU" sz="4400" dirty="0">
                <a:latin typeface="Arial" panose="020B0604020202020204" pitchFamily="34" charset="0"/>
                <a:cs typeface="Arial" panose="020B0604020202020204" pitchFamily="34" charset="0"/>
              </a:rPr>
              <a:t>4. </a:t>
            </a:r>
            <a:r>
              <a:rPr lang="hu-HU" sz="4400" dirty="0" err="1">
                <a:latin typeface="Arial" panose="020B0604020202020204" pitchFamily="34" charset="0"/>
                <a:cs typeface="Arial" panose="020B0604020202020204" pitchFamily="34" charset="0"/>
              </a:rPr>
              <a:t>Cohesive</a:t>
            </a:r>
            <a:r>
              <a:rPr lang="hu-HU" sz="4400" dirty="0">
                <a:latin typeface="Arial" panose="020B0604020202020204" pitchFamily="34" charset="0"/>
                <a:cs typeface="Arial" panose="020B0604020202020204" pitchFamily="34" charset="0"/>
              </a:rPr>
              <a:t> </a:t>
            </a:r>
            <a:r>
              <a:rPr lang="hu-HU" sz="4400" dirty="0" err="1">
                <a:latin typeface="Arial" panose="020B0604020202020204" pitchFamily="34" charset="0"/>
                <a:cs typeface="Arial" panose="020B0604020202020204" pitchFamily="34" charset="0"/>
              </a:rPr>
              <a:t>devices</a:t>
            </a:r>
            <a:r>
              <a:rPr lang="hu-HU" sz="4400" dirty="0">
                <a:latin typeface="Arial" panose="020B0604020202020204" pitchFamily="34" charset="0"/>
                <a:cs typeface="Arial" panose="020B0604020202020204" pitchFamily="34" charset="0"/>
              </a:rPr>
              <a:t>: </a:t>
            </a:r>
            <a:r>
              <a:rPr lang="hu-HU" sz="4400" dirty="0" err="1">
                <a:latin typeface="Arial" panose="020B0604020202020204" pitchFamily="34" charset="0"/>
                <a:cs typeface="Arial" panose="020B0604020202020204" pitchFamily="34" charset="0"/>
              </a:rPr>
              <a:t>Lexical</a:t>
            </a:r>
            <a:r>
              <a:rPr lang="hu-HU" sz="4400" dirty="0">
                <a:latin typeface="Arial" panose="020B0604020202020204" pitchFamily="34" charset="0"/>
                <a:cs typeface="Arial" panose="020B0604020202020204" pitchFamily="34" charset="0"/>
              </a:rPr>
              <a:t> </a:t>
            </a:r>
            <a:r>
              <a:rPr lang="hu-HU" sz="4400" dirty="0" err="1">
                <a:latin typeface="Arial" panose="020B0604020202020204" pitchFamily="34" charset="0"/>
                <a:cs typeface="Arial" panose="020B0604020202020204" pitchFamily="34" charset="0"/>
              </a:rPr>
              <a:t>cohesion</a:t>
            </a:r>
            <a:r>
              <a:rPr lang="hu-HU" sz="4400" dirty="0">
                <a:latin typeface="Arial" panose="020B0604020202020204" pitchFamily="34" charset="0"/>
                <a:cs typeface="Arial" panose="020B0604020202020204" pitchFamily="34" charset="0"/>
              </a:rPr>
              <a:t>: </a:t>
            </a:r>
            <a:r>
              <a:rPr lang="en-GB" sz="4400" spc="-1" dirty="0">
                <a:latin typeface="Arial"/>
              </a:rPr>
              <a:t>Synonyms</a:t>
            </a:r>
            <a:r>
              <a:rPr lang="hu-HU" sz="4400" spc="-1" dirty="0">
                <a:latin typeface="Arial"/>
              </a:rPr>
              <a:t> (</a:t>
            </a:r>
            <a:r>
              <a:rPr lang="hu-HU" sz="4400" spc="-1" dirty="0" err="1">
                <a:latin typeface="Arial"/>
              </a:rPr>
              <a:t>find</a:t>
            </a:r>
            <a:r>
              <a:rPr lang="hu-HU" sz="4400" spc="-1" dirty="0">
                <a:latin typeface="Arial"/>
              </a:rPr>
              <a:t> </a:t>
            </a:r>
            <a:r>
              <a:rPr lang="hu-HU" sz="4400" spc="-1" dirty="0" err="1">
                <a:latin typeface="Arial"/>
              </a:rPr>
              <a:t>them</a:t>
            </a:r>
            <a:r>
              <a:rPr lang="hu-HU" sz="4400" spc="-1" dirty="0">
                <a:latin typeface="Arial"/>
              </a:rPr>
              <a:t>)</a:t>
            </a:r>
            <a:endParaRPr sz="4400" dirty="0"/>
          </a:p>
        </p:txBody>
      </p:sp>
      <p:sp>
        <p:nvSpPr>
          <p:cNvPr id="74" name="TextShape 2"/>
          <p:cNvSpPr txBox="1"/>
          <p:nvPr/>
        </p:nvSpPr>
        <p:spPr>
          <a:xfrm>
            <a:off x="1046922" y="2232229"/>
            <a:ext cx="9782277" cy="3977698"/>
          </a:xfrm>
          <a:prstGeom prst="rect">
            <a:avLst/>
          </a:prstGeom>
          <a:noFill/>
          <a:ln>
            <a:noFill/>
          </a:ln>
        </p:spPr>
        <p:txBody>
          <a:bodyPr lIns="0" tIns="0" rIns="0" bIns="0"/>
          <a:lstStyle/>
          <a:p>
            <a:pPr algn="just">
              <a:lnSpc>
                <a:spcPct val="150000"/>
              </a:lnSpc>
              <a:defRPr/>
            </a:pPr>
            <a:r>
              <a:rPr lang="hu-HU" sz="2903" spc="-1" dirty="0">
                <a:solidFill>
                  <a:srgbClr val="000000"/>
                </a:solidFill>
                <a:uFill>
                  <a:solidFill>
                    <a:srgbClr val="FFFFFF"/>
                  </a:solidFill>
                </a:uFill>
                <a:latin typeface="Arial"/>
                <a:ea typeface="Microsoft YaHei"/>
              </a:rPr>
              <a:t>The </a:t>
            </a:r>
            <a:r>
              <a:rPr lang="hu-HU" sz="2903" spc="-1" dirty="0" err="1">
                <a:solidFill>
                  <a:srgbClr val="000000"/>
                </a:solidFill>
                <a:uFill>
                  <a:solidFill>
                    <a:srgbClr val="FFFFFF"/>
                  </a:solidFill>
                </a:uFill>
                <a:latin typeface="Arial"/>
                <a:ea typeface="Microsoft YaHei"/>
              </a:rPr>
              <a:t>period</a:t>
            </a:r>
            <a:r>
              <a:rPr lang="hu-HU" sz="2903" spc="-1" dirty="0">
                <a:solidFill>
                  <a:srgbClr val="000000"/>
                </a:solidFill>
                <a:uFill>
                  <a:solidFill>
                    <a:srgbClr val="FFFFFF"/>
                  </a:solidFill>
                </a:uFill>
                <a:latin typeface="Arial"/>
                <a:ea typeface="Microsoft YaHei"/>
              </a:rPr>
              <a:t> prior </a:t>
            </a:r>
            <a:r>
              <a:rPr lang="hu-HU" sz="2903" spc="-1" dirty="0" err="1">
                <a:solidFill>
                  <a:srgbClr val="000000"/>
                </a:solidFill>
                <a:uFill>
                  <a:solidFill>
                    <a:srgbClr val="FFFFFF"/>
                  </a:solidFill>
                </a:uFill>
                <a:latin typeface="Arial"/>
                <a:ea typeface="Microsoft YaHei"/>
              </a:rPr>
              <a:t>to</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joining</a:t>
            </a:r>
            <a:r>
              <a:rPr lang="hu-HU" sz="2903" spc="-1" dirty="0">
                <a:solidFill>
                  <a:srgbClr val="000000"/>
                </a:solidFill>
                <a:uFill>
                  <a:solidFill>
                    <a:srgbClr val="FFFFFF"/>
                  </a:solidFill>
                </a:uFill>
                <a:latin typeface="Arial"/>
                <a:ea typeface="Microsoft YaHei"/>
              </a:rPr>
              <a:t> an </a:t>
            </a:r>
            <a:r>
              <a:rPr lang="hu-HU" sz="2903" spc="-1" dirty="0" err="1">
                <a:solidFill>
                  <a:srgbClr val="000000"/>
                </a:solidFill>
                <a:uFill>
                  <a:solidFill>
                    <a:srgbClr val="FFFFFF"/>
                  </a:solidFill>
                </a:uFill>
                <a:latin typeface="Arial"/>
                <a:ea typeface="Microsoft YaHei"/>
              </a:rPr>
              <a:t>organization</a:t>
            </a:r>
            <a:r>
              <a:rPr lang="hu-HU" sz="2903" spc="-1" dirty="0">
                <a:solidFill>
                  <a:srgbClr val="000000"/>
                </a:solidFill>
                <a:uFill>
                  <a:solidFill>
                    <a:srgbClr val="FFFFFF"/>
                  </a:solidFill>
                </a:uFill>
                <a:latin typeface="Arial"/>
                <a:ea typeface="Microsoft YaHei"/>
              </a:rPr>
              <a:t> is </a:t>
            </a:r>
            <a:r>
              <a:rPr lang="hu-HU" sz="2903" spc="-1" dirty="0" err="1">
                <a:solidFill>
                  <a:srgbClr val="000000"/>
                </a:solidFill>
                <a:uFill>
                  <a:solidFill>
                    <a:srgbClr val="FFFFFF"/>
                  </a:solidFill>
                </a:uFill>
                <a:latin typeface="Arial"/>
                <a:ea typeface="Microsoft YaHei"/>
              </a:rPr>
              <a:t>called</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anticipatory</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socialization</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During</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this</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time</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individuals</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anticipate</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taking</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positions</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in</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one</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or</a:t>
            </a:r>
            <a:r>
              <a:rPr lang="hu-HU" sz="2903" spc="-1" dirty="0">
                <a:solidFill>
                  <a:srgbClr val="000000"/>
                </a:solidFill>
                <a:uFill>
                  <a:solidFill>
                    <a:srgbClr val="FFFFFF"/>
                  </a:solidFill>
                </a:uFill>
                <a:latin typeface="Arial"/>
                <a:ea typeface="Microsoft YaHei"/>
              </a:rPr>
              <a:t> more </a:t>
            </a:r>
            <a:r>
              <a:rPr lang="hu-HU" sz="2903" spc="-1" dirty="0" err="1">
                <a:solidFill>
                  <a:srgbClr val="000000"/>
                </a:solidFill>
                <a:uFill>
                  <a:solidFill>
                    <a:srgbClr val="FFFFFF"/>
                  </a:solidFill>
                </a:uFill>
                <a:latin typeface="Arial"/>
                <a:ea typeface="Microsoft YaHei"/>
              </a:rPr>
              <a:t>organizations</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In</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the</a:t>
            </a:r>
            <a:r>
              <a:rPr lang="hu-HU" sz="2903" spc="-1" dirty="0">
                <a:solidFill>
                  <a:srgbClr val="000000"/>
                </a:solidFill>
                <a:uFill>
                  <a:solidFill>
                    <a:srgbClr val="FFFFFF"/>
                  </a:solidFill>
                </a:uFill>
                <a:latin typeface="Arial"/>
                <a:ea typeface="Microsoft YaHei"/>
              </a:rPr>
              <a:t> b</a:t>
            </a:r>
            <a:r>
              <a:rPr lang="en-GB" sz="2903" spc="-1" dirty="0">
                <a:solidFill>
                  <a:srgbClr val="000000"/>
                </a:solidFill>
                <a:uFill>
                  <a:solidFill>
                    <a:srgbClr val="FFFFFF"/>
                  </a:solidFill>
                </a:uFill>
                <a:latin typeface="Arial"/>
                <a:ea typeface="Microsoft YaHei"/>
              </a:rPr>
              <a:t>r</a:t>
            </a:r>
            <a:r>
              <a:rPr lang="hu-HU" sz="2903" spc="-1" dirty="0" err="1">
                <a:solidFill>
                  <a:srgbClr val="000000"/>
                </a:solidFill>
                <a:uFill>
                  <a:solidFill>
                    <a:srgbClr val="FFFFFF"/>
                  </a:solidFill>
                </a:uFill>
                <a:latin typeface="Arial"/>
                <a:ea typeface="Microsoft YaHei"/>
              </a:rPr>
              <a:t>oadest</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sense</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Marty</a:t>
            </a:r>
            <a:r>
              <a:rPr lang="hu-HU" sz="2903" spc="-1" dirty="0">
                <a:solidFill>
                  <a:srgbClr val="000000"/>
                </a:solidFill>
                <a:uFill>
                  <a:solidFill>
                    <a:srgbClr val="FFFFFF"/>
                  </a:solidFill>
                </a:uFill>
                <a:latin typeface="Arial"/>
                <a:ea typeface="Microsoft YaHei"/>
              </a:rPr>
              <a:t> and Pat </a:t>
            </a:r>
            <a:r>
              <a:rPr lang="hu-HU" sz="2903" spc="-1" dirty="0" err="1">
                <a:solidFill>
                  <a:srgbClr val="000000"/>
                </a:solidFill>
                <a:uFill>
                  <a:solidFill>
                    <a:srgbClr val="FFFFFF"/>
                  </a:solidFill>
                </a:uFill>
                <a:latin typeface="Arial"/>
                <a:ea typeface="Microsoft YaHei"/>
              </a:rPr>
              <a:t>were</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in</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the</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anticipatory</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socialization</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phase</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from</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the</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time</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they</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were</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born</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until</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they</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arrived</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at</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work</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that</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first</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Monday</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morning</a:t>
            </a:r>
            <a:r>
              <a:rPr lang="hu-HU" sz="2903" spc="-1" dirty="0">
                <a:solidFill>
                  <a:srgbClr val="000000"/>
                </a:solidFill>
                <a:uFill>
                  <a:solidFill>
                    <a:srgbClr val="FFFFFF"/>
                  </a:solidFill>
                </a:uFill>
                <a:latin typeface="Arial"/>
                <a:ea typeface="Microsoft YaHei"/>
              </a:rPr>
              <a:t>.</a:t>
            </a:r>
            <a:endParaRPr sz="1633" dirty="0"/>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2306748907"/>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TextShape 1"/>
          <p:cNvSpPr txBox="1"/>
          <p:nvPr/>
        </p:nvSpPr>
        <p:spPr>
          <a:xfrm>
            <a:off x="1046922" y="577555"/>
            <a:ext cx="9163591" cy="1144921"/>
          </a:xfrm>
          <a:prstGeom prst="rect">
            <a:avLst/>
          </a:prstGeom>
          <a:noFill/>
          <a:ln>
            <a:noFill/>
          </a:ln>
        </p:spPr>
        <p:txBody>
          <a:bodyPr lIns="0" tIns="0" rIns="0" bIns="0" anchor="ctr"/>
          <a:lstStyle/>
          <a:p>
            <a:pPr>
              <a:defRPr/>
            </a:pPr>
            <a:r>
              <a:rPr lang="hu-HU" sz="4400" dirty="0">
                <a:latin typeface="Arial" panose="020B0604020202020204" pitchFamily="34" charset="0"/>
                <a:cs typeface="Arial" panose="020B0604020202020204" pitchFamily="34" charset="0"/>
              </a:rPr>
              <a:t>4. </a:t>
            </a:r>
            <a:r>
              <a:rPr lang="hu-HU" sz="4400" dirty="0" err="1">
                <a:latin typeface="Arial" panose="020B0604020202020204" pitchFamily="34" charset="0"/>
                <a:cs typeface="Arial" panose="020B0604020202020204" pitchFamily="34" charset="0"/>
              </a:rPr>
              <a:t>Cohesive</a:t>
            </a:r>
            <a:r>
              <a:rPr lang="hu-HU" sz="4400" dirty="0">
                <a:latin typeface="Arial" panose="020B0604020202020204" pitchFamily="34" charset="0"/>
                <a:cs typeface="Arial" panose="020B0604020202020204" pitchFamily="34" charset="0"/>
              </a:rPr>
              <a:t> </a:t>
            </a:r>
            <a:r>
              <a:rPr lang="hu-HU" sz="4400" dirty="0" err="1">
                <a:latin typeface="Arial" panose="020B0604020202020204" pitchFamily="34" charset="0"/>
                <a:cs typeface="Arial" panose="020B0604020202020204" pitchFamily="34" charset="0"/>
              </a:rPr>
              <a:t>devices</a:t>
            </a:r>
            <a:r>
              <a:rPr lang="hu-HU" sz="4400" dirty="0">
                <a:latin typeface="Arial" panose="020B0604020202020204" pitchFamily="34" charset="0"/>
                <a:cs typeface="Arial" panose="020B0604020202020204" pitchFamily="34" charset="0"/>
              </a:rPr>
              <a:t>: </a:t>
            </a:r>
            <a:r>
              <a:rPr lang="hu-HU" sz="4400" dirty="0" err="1">
                <a:latin typeface="Arial" panose="020B0604020202020204" pitchFamily="34" charset="0"/>
                <a:cs typeface="Arial" panose="020B0604020202020204" pitchFamily="34" charset="0"/>
              </a:rPr>
              <a:t>Lexical</a:t>
            </a:r>
            <a:r>
              <a:rPr lang="hu-HU" sz="4400" dirty="0">
                <a:latin typeface="Arial" panose="020B0604020202020204" pitchFamily="34" charset="0"/>
                <a:cs typeface="Arial" panose="020B0604020202020204" pitchFamily="34" charset="0"/>
              </a:rPr>
              <a:t> </a:t>
            </a:r>
            <a:r>
              <a:rPr lang="hu-HU" sz="4400" dirty="0" err="1">
                <a:latin typeface="Arial" panose="020B0604020202020204" pitchFamily="34" charset="0"/>
                <a:cs typeface="Arial" panose="020B0604020202020204" pitchFamily="34" charset="0"/>
              </a:rPr>
              <a:t>cohesion</a:t>
            </a:r>
            <a:r>
              <a:rPr lang="hu-HU" sz="4400" dirty="0">
                <a:latin typeface="Arial" panose="020B0604020202020204" pitchFamily="34" charset="0"/>
                <a:cs typeface="Arial" panose="020B0604020202020204" pitchFamily="34" charset="0"/>
              </a:rPr>
              <a:t>: </a:t>
            </a:r>
            <a:r>
              <a:rPr lang="en-GB" sz="4400" spc="-1" dirty="0">
                <a:latin typeface="Arial"/>
              </a:rPr>
              <a:t>Synonyms</a:t>
            </a:r>
            <a:endParaRPr sz="4400" dirty="0"/>
          </a:p>
        </p:txBody>
      </p:sp>
      <p:sp>
        <p:nvSpPr>
          <p:cNvPr id="74" name="TextShape 2"/>
          <p:cNvSpPr txBox="1"/>
          <p:nvPr/>
        </p:nvSpPr>
        <p:spPr>
          <a:xfrm>
            <a:off x="1046922" y="2174172"/>
            <a:ext cx="9782277" cy="3977698"/>
          </a:xfrm>
          <a:prstGeom prst="rect">
            <a:avLst/>
          </a:prstGeom>
          <a:noFill/>
          <a:ln>
            <a:noFill/>
          </a:ln>
        </p:spPr>
        <p:txBody>
          <a:bodyPr lIns="0" tIns="0" rIns="0" bIns="0"/>
          <a:lstStyle/>
          <a:p>
            <a:pPr algn="just">
              <a:lnSpc>
                <a:spcPct val="150000"/>
              </a:lnSpc>
              <a:defRPr/>
            </a:pPr>
            <a:r>
              <a:rPr lang="hu-HU" sz="2903" spc="-1" dirty="0">
                <a:solidFill>
                  <a:srgbClr val="000000"/>
                </a:solidFill>
                <a:uFill>
                  <a:solidFill>
                    <a:srgbClr val="FFFFFF"/>
                  </a:solidFill>
                </a:uFill>
                <a:latin typeface="Arial"/>
                <a:ea typeface="Microsoft YaHei"/>
              </a:rPr>
              <a:t>The </a:t>
            </a:r>
            <a:r>
              <a:rPr lang="hu-HU" sz="2903" b="1" i="1" u="sng" spc="-1" dirty="0" err="1">
                <a:solidFill>
                  <a:srgbClr val="000000"/>
                </a:solidFill>
                <a:uFill>
                  <a:solidFill>
                    <a:srgbClr val="FFFFFF"/>
                  </a:solidFill>
                </a:uFill>
                <a:latin typeface="Arial"/>
                <a:ea typeface="Microsoft YaHei"/>
              </a:rPr>
              <a:t>period</a:t>
            </a:r>
            <a:r>
              <a:rPr lang="hu-HU" sz="2903" spc="-1" dirty="0">
                <a:solidFill>
                  <a:srgbClr val="000000"/>
                </a:solidFill>
                <a:uFill>
                  <a:solidFill>
                    <a:srgbClr val="FFFFFF"/>
                  </a:solidFill>
                </a:uFill>
                <a:latin typeface="Arial"/>
                <a:ea typeface="Microsoft YaHei"/>
              </a:rPr>
              <a:t> prior </a:t>
            </a:r>
            <a:r>
              <a:rPr lang="hu-HU" sz="2903" spc="-1" dirty="0" err="1">
                <a:solidFill>
                  <a:srgbClr val="000000"/>
                </a:solidFill>
                <a:uFill>
                  <a:solidFill>
                    <a:srgbClr val="FFFFFF"/>
                  </a:solidFill>
                </a:uFill>
                <a:latin typeface="Arial"/>
                <a:ea typeface="Microsoft YaHei"/>
              </a:rPr>
              <a:t>to</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joining</a:t>
            </a:r>
            <a:r>
              <a:rPr lang="hu-HU" sz="2903" spc="-1" dirty="0">
                <a:solidFill>
                  <a:srgbClr val="000000"/>
                </a:solidFill>
                <a:uFill>
                  <a:solidFill>
                    <a:srgbClr val="FFFFFF"/>
                  </a:solidFill>
                </a:uFill>
                <a:latin typeface="Arial"/>
                <a:ea typeface="Microsoft YaHei"/>
              </a:rPr>
              <a:t> an </a:t>
            </a:r>
            <a:r>
              <a:rPr lang="hu-HU" sz="2903" spc="-1" dirty="0" err="1">
                <a:solidFill>
                  <a:srgbClr val="000000"/>
                </a:solidFill>
                <a:uFill>
                  <a:solidFill>
                    <a:srgbClr val="FFFFFF"/>
                  </a:solidFill>
                </a:uFill>
                <a:latin typeface="Arial"/>
                <a:ea typeface="Microsoft YaHei"/>
              </a:rPr>
              <a:t>organization</a:t>
            </a:r>
            <a:r>
              <a:rPr lang="hu-HU" sz="2903" spc="-1" dirty="0">
                <a:solidFill>
                  <a:srgbClr val="000000"/>
                </a:solidFill>
                <a:uFill>
                  <a:solidFill>
                    <a:srgbClr val="FFFFFF"/>
                  </a:solidFill>
                </a:uFill>
                <a:latin typeface="Arial"/>
                <a:ea typeface="Microsoft YaHei"/>
              </a:rPr>
              <a:t> is </a:t>
            </a:r>
            <a:r>
              <a:rPr lang="hu-HU" sz="2903" spc="-1" dirty="0" err="1">
                <a:solidFill>
                  <a:srgbClr val="000000"/>
                </a:solidFill>
                <a:uFill>
                  <a:solidFill>
                    <a:srgbClr val="FFFFFF"/>
                  </a:solidFill>
                </a:uFill>
                <a:latin typeface="Arial"/>
                <a:ea typeface="Microsoft YaHei"/>
              </a:rPr>
              <a:t>called</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anticipatory</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socialization</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During</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this</a:t>
            </a:r>
            <a:r>
              <a:rPr lang="hu-HU" sz="2903" spc="-1" dirty="0">
                <a:solidFill>
                  <a:srgbClr val="000000"/>
                </a:solidFill>
                <a:uFill>
                  <a:solidFill>
                    <a:srgbClr val="FFFFFF"/>
                  </a:solidFill>
                </a:uFill>
                <a:latin typeface="Arial"/>
                <a:ea typeface="Microsoft YaHei"/>
              </a:rPr>
              <a:t> </a:t>
            </a:r>
            <a:r>
              <a:rPr lang="hu-HU" sz="2903" b="1" i="1" u="sng" spc="-1" dirty="0" err="1">
                <a:solidFill>
                  <a:srgbClr val="000000"/>
                </a:solidFill>
                <a:uFill>
                  <a:solidFill>
                    <a:srgbClr val="FFFFFF"/>
                  </a:solidFill>
                </a:uFill>
                <a:latin typeface="Arial"/>
                <a:ea typeface="Microsoft YaHei"/>
              </a:rPr>
              <a:t>time</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individuals</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anticipate</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taking</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positions</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in</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one</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or</a:t>
            </a:r>
            <a:r>
              <a:rPr lang="hu-HU" sz="2903" spc="-1" dirty="0">
                <a:solidFill>
                  <a:srgbClr val="000000"/>
                </a:solidFill>
                <a:uFill>
                  <a:solidFill>
                    <a:srgbClr val="FFFFFF"/>
                  </a:solidFill>
                </a:uFill>
                <a:latin typeface="Arial"/>
                <a:ea typeface="Microsoft YaHei"/>
              </a:rPr>
              <a:t> more </a:t>
            </a:r>
            <a:r>
              <a:rPr lang="hu-HU" sz="2903" spc="-1" dirty="0" err="1">
                <a:solidFill>
                  <a:srgbClr val="000000"/>
                </a:solidFill>
                <a:uFill>
                  <a:solidFill>
                    <a:srgbClr val="FFFFFF"/>
                  </a:solidFill>
                </a:uFill>
                <a:latin typeface="Arial"/>
                <a:ea typeface="Microsoft YaHei"/>
              </a:rPr>
              <a:t>organizations</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In</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the</a:t>
            </a:r>
            <a:r>
              <a:rPr lang="hu-HU" sz="2903" spc="-1" dirty="0">
                <a:solidFill>
                  <a:srgbClr val="000000"/>
                </a:solidFill>
                <a:uFill>
                  <a:solidFill>
                    <a:srgbClr val="FFFFFF"/>
                  </a:solidFill>
                </a:uFill>
                <a:latin typeface="Arial"/>
                <a:ea typeface="Microsoft YaHei"/>
              </a:rPr>
              <a:t> b</a:t>
            </a:r>
            <a:r>
              <a:rPr lang="en-GB" sz="2903" spc="-1" dirty="0">
                <a:solidFill>
                  <a:srgbClr val="000000"/>
                </a:solidFill>
                <a:uFill>
                  <a:solidFill>
                    <a:srgbClr val="FFFFFF"/>
                  </a:solidFill>
                </a:uFill>
                <a:latin typeface="Arial"/>
                <a:ea typeface="Microsoft YaHei"/>
              </a:rPr>
              <a:t>r</a:t>
            </a:r>
            <a:r>
              <a:rPr lang="hu-HU" sz="2903" spc="-1" dirty="0" err="1">
                <a:solidFill>
                  <a:srgbClr val="000000"/>
                </a:solidFill>
                <a:uFill>
                  <a:solidFill>
                    <a:srgbClr val="FFFFFF"/>
                  </a:solidFill>
                </a:uFill>
                <a:latin typeface="Arial"/>
                <a:ea typeface="Microsoft YaHei"/>
              </a:rPr>
              <a:t>oadest</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sense</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Marty</a:t>
            </a:r>
            <a:r>
              <a:rPr lang="hu-HU" sz="2903" spc="-1" dirty="0">
                <a:solidFill>
                  <a:srgbClr val="000000"/>
                </a:solidFill>
                <a:uFill>
                  <a:solidFill>
                    <a:srgbClr val="FFFFFF"/>
                  </a:solidFill>
                </a:uFill>
                <a:latin typeface="Arial"/>
                <a:ea typeface="Microsoft YaHei"/>
              </a:rPr>
              <a:t> and Pat </a:t>
            </a:r>
            <a:r>
              <a:rPr lang="hu-HU" sz="2903" spc="-1" dirty="0" err="1">
                <a:solidFill>
                  <a:srgbClr val="000000"/>
                </a:solidFill>
                <a:uFill>
                  <a:solidFill>
                    <a:srgbClr val="FFFFFF"/>
                  </a:solidFill>
                </a:uFill>
                <a:latin typeface="Arial"/>
                <a:ea typeface="Microsoft YaHei"/>
              </a:rPr>
              <a:t>were</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in</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the</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anticipatory</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socialization</a:t>
            </a:r>
            <a:r>
              <a:rPr lang="hu-HU" sz="2903" spc="-1" dirty="0">
                <a:solidFill>
                  <a:srgbClr val="000000"/>
                </a:solidFill>
                <a:uFill>
                  <a:solidFill>
                    <a:srgbClr val="FFFFFF"/>
                  </a:solidFill>
                </a:uFill>
                <a:latin typeface="Arial"/>
                <a:ea typeface="Microsoft YaHei"/>
              </a:rPr>
              <a:t> </a:t>
            </a:r>
            <a:r>
              <a:rPr lang="hu-HU" sz="2903" b="1" i="1" u="sng" spc="-1" dirty="0" err="1">
                <a:solidFill>
                  <a:srgbClr val="000000"/>
                </a:solidFill>
                <a:uFill>
                  <a:solidFill>
                    <a:srgbClr val="FFFFFF"/>
                  </a:solidFill>
                </a:uFill>
                <a:latin typeface="Arial"/>
                <a:ea typeface="Microsoft YaHei"/>
              </a:rPr>
              <a:t>phase</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from</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the</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time</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they</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were</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born</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until</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they</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arrived</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at</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work</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that</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first</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Monday</a:t>
            </a:r>
            <a:r>
              <a:rPr lang="hu-HU" sz="2903" spc="-1" dirty="0">
                <a:solidFill>
                  <a:srgbClr val="000000"/>
                </a:solidFill>
                <a:uFill>
                  <a:solidFill>
                    <a:srgbClr val="FFFFFF"/>
                  </a:solidFill>
                </a:uFill>
                <a:latin typeface="Arial"/>
                <a:ea typeface="Microsoft YaHei"/>
              </a:rPr>
              <a:t> </a:t>
            </a:r>
            <a:r>
              <a:rPr lang="hu-HU" sz="2903" spc="-1" dirty="0" err="1">
                <a:solidFill>
                  <a:srgbClr val="000000"/>
                </a:solidFill>
                <a:uFill>
                  <a:solidFill>
                    <a:srgbClr val="FFFFFF"/>
                  </a:solidFill>
                </a:uFill>
                <a:latin typeface="Arial"/>
                <a:ea typeface="Microsoft YaHei"/>
              </a:rPr>
              <a:t>morning</a:t>
            </a:r>
            <a:r>
              <a:rPr lang="hu-HU" sz="2903" spc="-1" dirty="0">
                <a:solidFill>
                  <a:srgbClr val="000000"/>
                </a:solidFill>
                <a:uFill>
                  <a:solidFill>
                    <a:srgbClr val="FFFFFF"/>
                  </a:solidFill>
                </a:uFill>
                <a:latin typeface="Arial"/>
                <a:ea typeface="Microsoft YaHei"/>
              </a:rPr>
              <a:t>.</a:t>
            </a:r>
            <a:endParaRPr sz="1633" dirty="0"/>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3564904505"/>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extShape 1"/>
          <p:cNvSpPr txBox="1"/>
          <p:nvPr/>
        </p:nvSpPr>
        <p:spPr>
          <a:xfrm>
            <a:off x="1237925" y="776337"/>
            <a:ext cx="9165031" cy="1144921"/>
          </a:xfrm>
          <a:prstGeom prst="rect">
            <a:avLst/>
          </a:prstGeom>
          <a:noFill/>
          <a:ln>
            <a:noFill/>
          </a:ln>
        </p:spPr>
        <p:txBody>
          <a:bodyPr lIns="0" tIns="0" rIns="0" bIns="0" anchor="ctr"/>
          <a:lstStyle/>
          <a:p>
            <a:pPr>
              <a:defRPr/>
            </a:pPr>
            <a:r>
              <a:rPr lang="fr-FR" sz="4400" dirty="0">
                <a:latin typeface="Arial" panose="020B0604020202020204" pitchFamily="34" charset="0"/>
                <a:cs typeface="Arial" panose="020B0604020202020204" pitchFamily="34" charset="0"/>
              </a:rPr>
              <a:t>4. Cohesive devices: Lexical cohesion: </a:t>
            </a:r>
            <a:r>
              <a:rPr lang="fr-FR" sz="4400" spc="-1" dirty="0">
                <a:latin typeface="Arial"/>
              </a:rPr>
              <a:t>Synonyms</a:t>
            </a:r>
            <a:endParaRPr lang="fr-FR" sz="4400" dirty="0"/>
          </a:p>
        </p:txBody>
      </p:sp>
      <p:sp>
        <p:nvSpPr>
          <p:cNvPr id="76" name="TextShape 2"/>
          <p:cNvSpPr txBox="1"/>
          <p:nvPr/>
        </p:nvSpPr>
        <p:spPr>
          <a:xfrm>
            <a:off x="887895" y="2293441"/>
            <a:ext cx="10204173" cy="4147115"/>
          </a:xfrm>
          <a:prstGeom prst="rect">
            <a:avLst/>
          </a:prstGeom>
          <a:noFill/>
          <a:ln>
            <a:noFill/>
          </a:ln>
        </p:spPr>
        <p:txBody>
          <a:bodyPr lIns="0" tIns="0" rIns="0" bIns="0"/>
          <a:lstStyle/>
          <a:p>
            <a:pPr marL="391910" indent="-293933">
              <a:buClr>
                <a:srgbClr val="FFFFFF"/>
              </a:buClr>
              <a:buSzPct val="45000"/>
              <a:buFont typeface="StarSymbol"/>
              <a:buChar char=""/>
              <a:defRPr/>
            </a:pPr>
            <a:r>
              <a:rPr lang="en-US" sz="2800" i="1" spc="-1" dirty="0">
                <a:latin typeface="Arial" panose="020B0604020202020204" pitchFamily="34" charset="0"/>
                <a:cs typeface="Arial" panose="020B0604020202020204" pitchFamily="34" charset="0"/>
              </a:rPr>
              <a:t>Differences in meaning between near synonyms</a:t>
            </a:r>
            <a:endParaRPr lang="en-US" sz="2800" i="1" dirty="0">
              <a:latin typeface="Arial" panose="020B0604020202020204" pitchFamily="34" charset="0"/>
              <a:cs typeface="Arial" panose="020B0604020202020204" pitchFamily="34" charset="0"/>
            </a:endParaRPr>
          </a:p>
          <a:p>
            <a:pPr marL="391910" indent="-293933">
              <a:buClr>
                <a:srgbClr val="FFFFFF"/>
              </a:buClr>
              <a:buSzPct val="45000"/>
              <a:buFont typeface="StarSymbol"/>
              <a:buChar char=""/>
              <a:defRPr/>
            </a:pPr>
            <a:endParaRPr lang="hu-HU" sz="2800" spc="-1" dirty="0">
              <a:latin typeface="Arial" panose="020B0604020202020204" pitchFamily="34" charset="0"/>
              <a:cs typeface="Arial" panose="020B0604020202020204" pitchFamily="34" charset="0"/>
            </a:endParaRPr>
          </a:p>
          <a:p>
            <a:pPr marL="391910" indent="-293933">
              <a:buClr>
                <a:srgbClr val="FFFFFF"/>
              </a:buClr>
              <a:buSzPct val="45000"/>
              <a:buFont typeface="StarSymbol"/>
              <a:buChar char=""/>
              <a:defRPr/>
            </a:pPr>
            <a:r>
              <a:rPr lang="en-GB" sz="2800" spc="-1" dirty="0">
                <a:latin typeface="Arial" panose="020B0604020202020204" pitchFamily="34" charset="0"/>
                <a:cs typeface="Arial" panose="020B0604020202020204" pitchFamily="34" charset="0"/>
              </a:rPr>
              <a:t>Positive/negative connotations:</a:t>
            </a:r>
            <a:endParaRPr sz="2800" dirty="0">
              <a:latin typeface="Arial" panose="020B0604020202020204" pitchFamily="34" charset="0"/>
              <a:cs typeface="Arial" panose="020B0604020202020204" pitchFamily="34" charset="0"/>
            </a:endParaRPr>
          </a:p>
          <a:p>
            <a:pPr marL="391910" indent="-293933">
              <a:buClr>
                <a:srgbClr val="FFFFFF"/>
              </a:buClr>
              <a:buSzPct val="45000"/>
              <a:buFont typeface="StarSymbol"/>
              <a:buChar char=""/>
              <a:defRPr/>
            </a:pPr>
            <a:r>
              <a:rPr lang="en-GB" sz="2800" spc="-1" dirty="0">
                <a:solidFill>
                  <a:schemeClr val="accent3">
                    <a:lumMod val="50000"/>
                  </a:schemeClr>
                </a:solidFill>
                <a:latin typeface="Arial" panose="020B0604020202020204" pitchFamily="34" charset="0"/>
                <a:cs typeface="Arial" panose="020B0604020202020204" pitchFamily="34" charset="0"/>
              </a:rPr>
              <a:t>“She's so slim!”</a:t>
            </a:r>
            <a:endParaRPr sz="2800" dirty="0">
              <a:solidFill>
                <a:schemeClr val="accent3">
                  <a:lumMod val="50000"/>
                </a:schemeClr>
              </a:solidFill>
              <a:latin typeface="Arial" panose="020B0604020202020204" pitchFamily="34" charset="0"/>
              <a:cs typeface="Arial" panose="020B0604020202020204" pitchFamily="34" charset="0"/>
            </a:endParaRPr>
          </a:p>
          <a:p>
            <a:pPr marL="391910" indent="-293933">
              <a:buClr>
                <a:srgbClr val="FFFFFF"/>
              </a:buClr>
              <a:buSzPct val="45000"/>
              <a:buFont typeface="StarSymbol"/>
              <a:buChar char=""/>
              <a:defRPr/>
            </a:pPr>
            <a:r>
              <a:rPr lang="en-GB" sz="2800" spc="-1" dirty="0">
                <a:solidFill>
                  <a:srgbClr val="FF0000"/>
                </a:solidFill>
                <a:latin typeface="Arial" panose="020B0604020202020204" pitchFamily="34" charset="0"/>
                <a:cs typeface="Arial" panose="020B0604020202020204" pitchFamily="34" charset="0"/>
              </a:rPr>
              <a:t>“She's so skinny!”</a:t>
            </a:r>
            <a:endParaRPr sz="2800" dirty="0">
              <a:solidFill>
                <a:srgbClr val="FF0000"/>
              </a:solidFill>
              <a:latin typeface="Arial" panose="020B0604020202020204" pitchFamily="34" charset="0"/>
              <a:cs typeface="Arial" panose="020B0604020202020204" pitchFamily="34" charset="0"/>
            </a:endParaRPr>
          </a:p>
          <a:p>
            <a:pPr marL="391910" indent="-293933">
              <a:buClr>
                <a:srgbClr val="FFFFFF"/>
              </a:buClr>
              <a:buSzPct val="45000"/>
              <a:buFont typeface="StarSymbol"/>
              <a:buChar char=""/>
              <a:defRPr/>
            </a:pPr>
            <a:r>
              <a:rPr lang="en-GB" sz="2800" spc="-1" dirty="0">
                <a:latin typeface="Arial" panose="020B0604020202020204" pitchFamily="34" charset="0"/>
                <a:cs typeface="Arial" panose="020B0604020202020204" pitchFamily="34" charset="0"/>
              </a:rPr>
              <a:t> </a:t>
            </a:r>
            <a:endParaRPr sz="2800" dirty="0">
              <a:latin typeface="Arial" panose="020B0604020202020204" pitchFamily="34" charset="0"/>
              <a:cs typeface="Arial" panose="020B0604020202020204" pitchFamily="34" charset="0"/>
            </a:endParaRPr>
          </a:p>
          <a:p>
            <a:pPr marL="391910" indent="-293933">
              <a:buClr>
                <a:srgbClr val="FFFFFF"/>
              </a:buClr>
              <a:buSzPct val="45000"/>
              <a:buFont typeface="StarSymbol"/>
              <a:buChar char=""/>
              <a:defRPr/>
            </a:pPr>
            <a:r>
              <a:rPr lang="en-GB" sz="2800" spc="-1" dirty="0">
                <a:latin typeface="Arial" panose="020B0604020202020204" pitchFamily="34" charset="0"/>
                <a:cs typeface="Arial" panose="020B0604020202020204" pitchFamily="34" charset="0"/>
              </a:rPr>
              <a:t>Old-fashioned and rare words: </a:t>
            </a:r>
            <a:endParaRPr sz="2800" dirty="0">
              <a:latin typeface="Arial" panose="020B0604020202020204" pitchFamily="34" charset="0"/>
              <a:cs typeface="Arial" panose="020B0604020202020204" pitchFamily="34" charset="0"/>
            </a:endParaRPr>
          </a:p>
          <a:p>
            <a:pPr marL="391910" indent="-293933">
              <a:buClr>
                <a:srgbClr val="FFFFFF"/>
              </a:buClr>
              <a:buSzPct val="45000"/>
              <a:buFont typeface="StarSymbol"/>
              <a:buChar char=""/>
              <a:defRPr/>
            </a:pPr>
            <a:r>
              <a:rPr lang="en-GB" sz="2800" spc="-1" dirty="0">
                <a:solidFill>
                  <a:schemeClr val="accent2">
                    <a:lumMod val="50000"/>
                  </a:schemeClr>
                </a:solidFill>
                <a:latin typeface="Arial" panose="020B0604020202020204" pitchFamily="34" charset="0"/>
                <a:cs typeface="Arial" panose="020B0604020202020204" pitchFamily="34" charset="0"/>
              </a:rPr>
              <a:t>Most students work hard, but not all of the scholars are diligent</a:t>
            </a:r>
            <a:r>
              <a:rPr lang="en-GB" sz="2800" spc="-1" dirty="0">
                <a:latin typeface="Arial" panose="020B0604020202020204" pitchFamily="34" charset="0"/>
                <a:cs typeface="Arial" panose="020B0604020202020204" pitchFamily="34" charset="0"/>
              </a:rPr>
              <a:t>. </a:t>
            </a:r>
            <a:r>
              <a:rPr lang="en-GB" sz="2800" spc="-1" dirty="0">
                <a:solidFill>
                  <a:schemeClr val="accent2">
                    <a:lumMod val="50000"/>
                  </a:schemeClr>
                </a:solidFill>
                <a:latin typeface="Arial" panose="020B0604020202020204" pitchFamily="34" charset="0"/>
                <a:cs typeface="Arial" panose="020B0604020202020204" pitchFamily="34" charset="0"/>
              </a:rPr>
              <a:t>Indeed, some pupils are lackadaisical.</a:t>
            </a:r>
            <a:endParaRPr sz="2800" dirty="0">
              <a:solidFill>
                <a:schemeClr val="accent2">
                  <a:lumMod val="50000"/>
                </a:schemeClr>
              </a:solidFill>
              <a:latin typeface="Arial" panose="020B0604020202020204" pitchFamily="34" charset="0"/>
              <a:cs typeface="Arial" panose="020B0604020202020204" pitchFamily="34" charset="0"/>
            </a:endParaRPr>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7830298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TextShape 1"/>
          <p:cNvSpPr txBox="1"/>
          <p:nvPr/>
        </p:nvSpPr>
        <p:spPr>
          <a:xfrm>
            <a:off x="1444487" y="273629"/>
            <a:ext cx="9384712" cy="1144921"/>
          </a:xfrm>
          <a:prstGeom prst="rect">
            <a:avLst/>
          </a:prstGeom>
          <a:noFill/>
          <a:ln>
            <a:noFill/>
          </a:ln>
        </p:spPr>
        <p:txBody>
          <a:bodyPr lIns="0" tIns="0" rIns="0" bIns="0" anchor="ctr"/>
          <a:lstStyle/>
          <a:p>
            <a:pPr>
              <a:defRPr/>
            </a:pPr>
            <a:r>
              <a:rPr lang="fr-FR" sz="4400" dirty="0">
                <a:latin typeface="Arial" panose="020B0604020202020204" pitchFamily="34" charset="0"/>
                <a:cs typeface="Arial" panose="020B0604020202020204" pitchFamily="34" charset="0"/>
              </a:rPr>
              <a:t>4. Cohesive devices: Lexical cohesion: </a:t>
            </a:r>
            <a:r>
              <a:rPr lang="fr-FR" sz="4400" spc="-1" dirty="0">
                <a:latin typeface="Arial"/>
              </a:rPr>
              <a:t>Synonyms</a:t>
            </a:r>
            <a:r>
              <a:rPr lang="hu-HU" sz="4400" spc="-1" dirty="0">
                <a:latin typeface="Arial"/>
              </a:rPr>
              <a:t> in </a:t>
            </a:r>
            <a:r>
              <a:rPr lang="hu-HU" sz="4400" spc="-1" dirty="0" err="1">
                <a:latin typeface="Arial"/>
              </a:rPr>
              <a:t>academic</a:t>
            </a:r>
            <a:r>
              <a:rPr lang="hu-HU" sz="4400" spc="-1" dirty="0">
                <a:latin typeface="Arial"/>
              </a:rPr>
              <a:t> lg.</a:t>
            </a:r>
            <a:endParaRPr lang="fr-FR" sz="4400" dirty="0"/>
          </a:p>
        </p:txBody>
      </p:sp>
      <p:sp>
        <p:nvSpPr>
          <p:cNvPr id="80" name="TextShape 2"/>
          <p:cNvSpPr txBox="1"/>
          <p:nvPr/>
        </p:nvSpPr>
        <p:spPr>
          <a:xfrm>
            <a:off x="1172077" y="1711408"/>
            <a:ext cx="4923204" cy="4955497"/>
          </a:xfrm>
          <a:prstGeom prst="rect">
            <a:avLst/>
          </a:prstGeom>
          <a:noFill/>
          <a:ln>
            <a:noFill/>
          </a:ln>
        </p:spPr>
        <p:txBody>
          <a:bodyPr lIns="0" tIns="0" rIns="0" bIns="0"/>
          <a:lstStyle/>
          <a:p>
            <a:pPr marL="391910" indent="-293933">
              <a:buClr>
                <a:srgbClr val="FFFFFF"/>
              </a:buClr>
              <a:buSzPct val="45000"/>
              <a:buFont typeface="StarSymbol"/>
              <a:buChar char=""/>
              <a:defRPr/>
            </a:pPr>
            <a:r>
              <a:rPr lang="en-GB" sz="2903" spc="-1" dirty="0">
                <a:latin typeface="Arial"/>
              </a:rPr>
              <a:t>results – findings</a:t>
            </a:r>
            <a:endParaRPr sz="1633" dirty="0"/>
          </a:p>
          <a:p>
            <a:pPr marL="391910" indent="-293933">
              <a:buClr>
                <a:srgbClr val="FFFFFF"/>
              </a:buClr>
              <a:buSzPct val="45000"/>
              <a:buFont typeface="StarSymbol"/>
              <a:buChar char=""/>
              <a:defRPr/>
            </a:pPr>
            <a:r>
              <a:rPr lang="en-GB" sz="2903" spc="-1" dirty="0">
                <a:latin typeface="Arial"/>
              </a:rPr>
              <a:t>area – field</a:t>
            </a:r>
            <a:endParaRPr sz="1633" dirty="0"/>
          </a:p>
          <a:p>
            <a:pPr marL="391910" indent="-293933">
              <a:buClr>
                <a:srgbClr val="FFFFFF"/>
              </a:buClr>
              <a:buSzPct val="45000"/>
              <a:buFont typeface="StarSymbol"/>
              <a:buChar char=""/>
              <a:defRPr/>
            </a:pPr>
            <a:r>
              <a:rPr lang="en-GB" sz="2903" spc="-1" dirty="0">
                <a:latin typeface="Arial"/>
              </a:rPr>
              <a:t>authority – source</a:t>
            </a:r>
            <a:endParaRPr sz="1633" dirty="0"/>
          </a:p>
          <a:p>
            <a:pPr marL="391910" indent="-293933">
              <a:buClr>
                <a:srgbClr val="FFFFFF"/>
              </a:buClr>
              <a:buSzPct val="45000"/>
              <a:buFont typeface="StarSymbol"/>
              <a:buChar char=""/>
              <a:defRPr/>
            </a:pPr>
            <a:r>
              <a:rPr lang="en-GB" sz="2903" spc="-1" dirty="0">
                <a:latin typeface="Arial"/>
              </a:rPr>
              <a:t>benefit – advantage</a:t>
            </a:r>
            <a:endParaRPr sz="1633" dirty="0"/>
          </a:p>
          <a:p>
            <a:pPr marL="391910" indent="-293933">
              <a:buClr>
                <a:srgbClr val="FFFFFF"/>
              </a:buClr>
              <a:buSzPct val="45000"/>
              <a:buFont typeface="StarSymbol"/>
              <a:buChar char=""/>
              <a:defRPr/>
            </a:pPr>
            <a:r>
              <a:rPr lang="en-GB" sz="2903" spc="-1" dirty="0">
                <a:latin typeface="Arial"/>
              </a:rPr>
              <a:t>category – type</a:t>
            </a:r>
            <a:endParaRPr sz="1633" dirty="0"/>
          </a:p>
          <a:p>
            <a:pPr marL="391910" indent="-293933">
              <a:buClr>
                <a:srgbClr val="FFFFFF"/>
              </a:buClr>
              <a:buSzPct val="45000"/>
              <a:buFont typeface="StarSymbol"/>
              <a:buChar char=""/>
              <a:defRPr/>
            </a:pPr>
            <a:r>
              <a:rPr lang="en-GB" sz="2903" spc="-1" dirty="0">
                <a:latin typeface="Arial"/>
              </a:rPr>
              <a:t>component – part </a:t>
            </a:r>
            <a:endParaRPr sz="1633" dirty="0"/>
          </a:p>
          <a:p>
            <a:pPr marL="391910" indent="-293933">
              <a:buClr>
                <a:srgbClr val="FFFFFF"/>
              </a:buClr>
              <a:buSzPct val="45000"/>
              <a:buFont typeface="StarSymbol"/>
              <a:buChar char=""/>
              <a:defRPr/>
            </a:pPr>
            <a:r>
              <a:rPr lang="en-GB" sz="2903" spc="-1" dirty="0">
                <a:latin typeface="Arial"/>
              </a:rPr>
              <a:t>behaviour – conduct</a:t>
            </a:r>
            <a:endParaRPr sz="1633" dirty="0"/>
          </a:p>
          <a:p>
            <a:pPr marL="391910" indent="-293933">
              <a:buClr>
                <a:srgbClr val="FFFFFF"/>
              </a:buClr>
              <a:buSzPct val="45000"/>
              <a:buFont typeface="StarSymbol"/>
              <a:buChar char=""/>
              <a:defRPr/>
            </a:pPr>
            <a:r>
              <a:rPr lang="en-GB" sz="2903" spc="-1" dirty="0">
                <a:latin typeface="Arial"/>
              </a:rPr>
              <a:t>output – production</a:t>
            </a:r>
            <a:endParaRPr sz="1633" dirty="0"/>
          </a:p>
          <a:p>
            <a:pPr marL="391910" indent="-293933">
              <a:buClr>
                <a:srgbClr val="FFFFFF"/>
              </a:buClr>
              <a:buSzPct val="45000"/>
              <a:buFont typeface="StarSymbol"/>
              <a:buChar char=""/>
              <a:defRPr/>
            </a:pPr>
            <a:r>
              <a:rPr lang="en-GB" sz="2903" spc="-1" dirty="0">
                <a:latin typeface="Arial"/>
              </a:rPr>
              <a:t>expansion – increase</a:t>
            </a:r>
            <a:endParaRPr sz="1633" dirty="0"/>
          </a:p>
          <a:p>
            <a:pPr marL="391910" indent="-293933">
              <a:buClr>
                <a:srgbClr val="FFFFFF"/>
              </a:buClr>
              <a:buSzPct val="45000"/>
              <a:buFont typeface="StarSymbol"/>
              <a:buChar char=""/>
              <a:defRPr/>
            </a:pPr>
            <a:r>
              <a:rPr lang="en-GB" sz="2903" spc="-1" dirty="0">
                <a:latin typeface="Arial"/>
              </a:rPr>
              <a:t>option – possibility</a:t>
            </a:r>
            <a:endParaRPr sz="1633" dirty="0"/>
          </a:p>
          <a:p>
            <a:pPr marL="391910" indent="-293933">
              <a:buClr>
                <a:srgbClr val="FFFFFF"/>
              </a:buClr>
              <a:buSzPct val="45000"/>
              <a:buFont typeface="StarSymbol"/>
              <a:buChar char=""/>
              <a:defRPr/>
            </a:pPr>
            <a:r>
              <a:rPr lang="en-GB" sz="2903" spc="-1" dirty="0">
                <a:latin typeface="Arial"/>
              </a:rPr>
              <a:t>trend – tendency</a:t>
            </a:r>
            <a:endParaRPr sz="1633" dirty="0"/>
          </a:p>
        </p:txBody>
      </p:sp>
      <p:sp>
        <p:nvSpPr>
          <p:cNvPr id="81" name="TextShape 3"/>
          <p:cNvSpPr txBox="1"/>
          <p:nvPr/>
        </p:nvSpPr>
        <p:spPr>
          <a:xfrm>
            <a:off x="6095281" y="1711408"/>
            <a:ext cx="4976170" cy="4862732"/>
          </a:xfrm>
          <a:prstGeom prst="rect">
            <a:avLst/>
          </a:prstGeom>
          <a:noFill/>
          <a:ln>
            <a:noFill/>
          </a:ln>
        </p:spPr>
        <p:txBody>
          <a:bodyPr lIns="0" tIns="0" rIns="0" bIns="0"/>
          <a:lstStyle/>
          <a:p>
            <a:pPr marL="391910" indent="-293933">
              <a:buClr>
                <a:srgbClr val="FFFFFF"/>
              </a:buClr>
              <a:buSzPct val="45000"/>
              <a:buFont typeface="StarSymbol"/>
              <a:buChar char=""/>
              <a:defRPr/>
            </a:pPr>
            <a:r>
              <a:rPr lang="en-GB" sz="2903" spc="-1" dirty="0">
                <a:latin typeface="Arial"/>
              </a:rPr>
              <a:t>drawback –</a:t>
            </a:r>
            <a:r>
              <a:rPr lang="hu-HU" sz="2903" spc="-1" dirty="0">
                <a:latin typeface="Arial"/>
              </a:rPr>
              <a:t> </a:t>
            </a:r>
            <a:r>
              <a:rPr lang="en-GB" sz="2903" spc="-1" dirty="0">
                <a:latin typeface="Arial"/>
              </a:rPr>
              <a:t>disadvantage</a:t>
            </a:r>
            <a:endParaRPr sz="1633" dirty="0"/>
          </a:p>
          <a:p>
            <a:pPr marL="391910" indent="-293933">
              <a:buClr>
                <a:srgbClr val="FFFFFF"/>
              </a:buClr>
              <a:buSzPct val="45000"/>
              <a:buFont typeface="StarSymbol"/>
              <a:buChar char=""/>
              <a:defRPr/>
            </a:pPr>
            <a:r>
              <a:rPr lang="en-GB" sz="2903" spc="-1" dirty="0">
                <a:latin typeface="Arial"/>
              </a:rPr>
              <a:t>assist – help</a:t>
            </a:r>
            <a:endParaRPr sz="1633" dirty="0"/>
          </a:p>
          <a:p>
            <a:pPr marL="391910" indent="-293933">
              <a:buClr>
                <a:srgbClr val="FFFFFF"/>
              </a:buClr>
              <a:buSzPct val="45000"/>
              <a:buFont typeface="StarSymbol"/>
              <a:buChar char=""/>
              <a:defRPr/>
            </a:pPr>
            <a:r>
              <a:rPr lang="en-GB" sz="2903" spc="-1" dirty="0">
                <a:latin typeface="Arial"/>
              </a:rPr>
              <a:t>achieve – reach</a:t>
            </a:r>
            <a:endParaRPr sz="1633" dirty="0"/>
          </a:p>
          <a:p>
            <a:pPr marL="391910" indent="-293933">
              <a:buClr>
                <a:srgbClr val="FFFFFF"/>
              </a:buClr>
              <a:buSzPct val="45000"/>
              <a:buFont typeface="StarSymbol"/>
              <a:buChar char=""/>
              <a:defRPr/>
            </a:pPr>
            <a:r>
              <a:rPr lang="en-GB" sz="2903" spc="-1" dirty="0">
                <a:latin typeface="Arial"/>
              </a:rPr>
              <a:t>concentrate – focus</a:t>
            </a:r>
            <a:endParaRPr sz="1633" dirty="0"/>
          </a:p>
          <a:p>
            <a:pPr marL="391910" indent="-293933">
              <a:buClr>
                <a:srgbClr val="FFFFFF"/>
              </a:buClr>
              <a:buSzPct val="45000"/>
              <a:buFont typeface="StarSymbol"/>
              <a:buChar char=""/>
              <a:defRPr/>
            </a:pPr>
            <a:r>
              <a:rPr lang="en-GB" sz="2903" spc="-1" dirty="0">
                <a:latin typeface="Arial"/>
              </a:rPr>
              <a:t>show – demonstrate</a:t>
            </a:r>
            <a:endParaRPr sz="1633" dirty="0"/>
          </a:p>
          <a:p>
            <a:pPr marL="391910" indent="-293933">
              <a:buClr>
                <a:srgbClr val="FFFFFF"/>
              </a:buClr>
              <a:buSzPct val="45000"/>
              <a:buFont typeface="StarSymbol"/>
              <a:buChar char=""/>
              <a:defRPr/>
            </a:pPr>
            <a:r>
              <a:rPr lang="en-GB" sz="2903" spc="-1" dirty="0">
                <a:latin typeface="Arial"/>
              </a:rPr>
              <a:t>found – establish</a:t>
            </a:r>
            <a:endParaRPr sz="1633" dirty="0"/>
          </a:p>
          <a:p>
            <a:pPr marL="391910" indent="-293933">
              <a:buClr>
                <a:srgbClr val="FFFFFF"/>
              </a:buClr>
              <a:buSzPct val="45000"/>
              <a:buFont typeface="StarSymbol"/>
              <a:buChar char=""/>
              <a:defRPr/>
            </a:pPr>
            <a:r>
              <a:rPr lang="hu-HU" sz="2903" spc="-1" dirty="0">
                <a:latin typeface="Arial"/>
              </a:rPr>
              <a:t>p</a:t>
            </a:r>
            <a:r>
              <a:rPr lang="en-GB" sz="2903" spc="-1" dirty="0" err="1">
                <a:latin typeface="Arial"/>
              </a:rPr>
              <a:t>redict</a:t>
            </a:r>
            <a:r>
              <a:rPr lang="hu-HU" sz="2903" spc="-1" dirty="0">
                <a:latin typeface="Arial"/>
              </a:rPr>
              <a:t> </a:t>
            </a:r>
            <a:r>
              <a:rPr lang="en-GB" sz="2903" spc="-1" dirty="0">
                <a:latin typeface="Arial"/>
              </a:rPr>
              <a:t>–</a:t>
            </a:r>
            <a:r>
              <a:rPr lang="hu-HU" sz="2903" spc="-1" dirty="0">
                <a:latin typeface="Arial"/>
              </a:rPr>
              <a:t> </a:t>
            </a:r>
            <a:r>
              <a:rPr lang="en-GB" sz="2903" spc="-1" dirty="0">
                <a:latin typeface="Arial"/>
              </a:rPr>
              <a:t>forecast</a:t>
            </a:r>
            <a:endParaRPr sz="1633" dirty="0"/>
          </a:p>
          <a:p>
            <a:pPr marL="391910" indent="-293933">
              <a:buClr>
                <a:srgbClr val="FFFFFF"/>
              </a:buClr>
              <a:buSzPct val="45000"/>
              <a:buFont typeface="StarSymbol"/>
              <a:buChar char=""/>
              <a:defRPr/>
            </a:pPr>
            <a:r>
              <a:rPr lang="en-GB" sz="2903" spc="-1" dirty="0">
                <a:latin typeface="Arial"/>
              </a:rPr>
              <a:t>retain – keep</a:t>
            </a:r>
            <a:endParaRPr sz="1633" dirty="0"/>
          </a:p>
          <a:p>
            <a:pPr marL="391910" indent="-293933">
              <a:buClr>
                <a:srgbClr val="FFFFFF"/>
              </a:buClr>
              <a:buSzPct val="45000"/>
              <a:buFont typeface="StarSymbol"/>
              <a:buChar char=""/>
              <a:defRPr/>
            </a:pPr>
            <a:r>
              <a:rPr lang="en-GB" sz="2903" spc="-1" dirty="0">
                <a:latin typeface="Arial"/>
              </a:rPr>
              <a:t>strengthen – reinforce</a:t>
            </a:r>
            <a:endParaRPr sz="1633" dirty="0"/>
          </a:p>
          <a:p>
            <a:pPr marL="391910" indent="-293933">
              <a:buClr>
                <a:srgbClr val="FFFFFF"/>
              </a:buClr>
              <a:buSzPct val="45000"/>
              <a:buFont typeface="StarSymbol"/>
              <a:buChar char=""/>
              <a:defRPr/>
            </a:pPr>
            <a:r>
              <a:rPr lang="en-GB" sz="2903" spc="-1" dirty="0">
                <a:latin typeface="Arial"/>
              </a:rPr>
              <a:t>eliminate – remove </a:t>
            </a:r>
            <a:endParaRPr sz="1633" dirty="0"/>
          </a:p>
        </p:txBody>
      </p:sp>
      <p:pic>
        <p:nvPicPr>
          <p:cNvPr id="5" name="Kép 4"/>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714688801"/>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ím 1"/>
          <p:cNvSpPr>
            <a:spLocks noGrp="1"/>
          </p:cNvSpPr>
          <p:nvPr>
            <p:ph type="title"/>
          </p:nvPr>
        </p:nvSpPr>
        <p:spPr>
          <a:xfrm>
            <a:off x="1251179" y="406164"/>
            <a:ext cx="9387792" cy="1144921"/>
          </a:xfrm>
        </p:spPr>
        <p:txBody>
          <a:bodyPr>
            <a:noAutofit/>
          </a:bodyPr>
          <a:lstStyle/>
          <a:p>
            <a:r>
              <a:rPr lang="fr-FR" dirty="0">
                <a:latin typeface="Arial" panose="020B0604020202020204" pitchFamily="34" charset="0"/>
                <a:cs typeface="Arial" panose="020B0604020202020204" pitchFamily="34" charset="0"/>
              </a:rPr>
              <a:t>4. Cohesive devices: Lexical cohesion: </a:t>
            </a:r>
            <a:r>
              <a:rPr lang="fr-FR" spc="-1" dirty="0">
                <a:latin typeface="Arial"/>
              </a:rPr>
              <a:t>Synonyms</a:t>
            </a:r>
            <a:r>
              <a:rPr lang="hu-HU" spc="-1" dirty="0">
                <a:latin typeface="Arial"/>
              </a:rPr>
              <a:t> </a:t>
            </a:r>
            <a:r>
              <a:rPr lang="hu-HU" altLang="en-US" dirty="0">
                <a:latin typeface="Arial" panose="020B0604020202020204" pitchFamily="34" charset="0"/>
                <a:cs typeface="Arial" panose="020B0604020202020204" pitchFamily="34" charset="0"/>
              </a:rPr>
              <a:t>linking </a:t>
            </a:r>
            <a:r>
              <a:rPr lang="hu-HU" altLang="en-US" dirty="0" err="1">
                <a:latin typeface="Arial" panose="020B0604020202020204" pitchFamily="34" charset="0"/>
                <a:cs typeface="Arial" panose="020B0604020202020204" pitchFamily="34" charset="0"/>
              </a:rPr>
              <a:t>this</a:t>
            </a:r>
            <a:r>
              <a:rPr lang="hu-HU" altLang="en-US" dirty="0">
                <a:latin typeface="Arial" panose="020B0604020202020204" pitchFamily="34" charset="0"/>
                <a:cs typeface="Arial" panose="020B0604020202020204" pitchFamily="34" charset="0"/>
              </a:rPr>
              <a:t> text</a:t>
            </a:r>
            <a:endParaRPr lang="en-GB" altLang="en-US" dirty="0">
              <a:latin typeface="Arial" panose="020B0604020202020204" pitchFamily="34" charset="0"/>
              <a:cs typeface="Arial" panose="020B0604020202020204" pitchFamily="34" charset="0"/>
            </a:endParaRPr>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
        <p:nvSpPr>
          <p:cNvPr id="6" name="Szöveg helye 2"/>
          <p:cNvSpPr txBox="1">
            <a:spLocks/>
          </p:cNvSpPr>
          <p:nvPr/>
        </p:nvSpPr>
        <p:spPr>
          <a:xfrm>
            <a:off x="1251179" y="1947059"/>
            <a:ext cx="9787883" cy="4910941"/>
          </a:xfrm>
          <a:prstGeom prst="rect">
            <a:avLst/>
          </a:prstGeom>
          <a:noFill/>
          <a:extLst/>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spcBef>
                <a:spcPts val="0"/>
              </a:spcBef>
              <a:defRPr/>
            </a:pPr>
            <a:r>
              <a:rPr lang="en-GB" sz="2903" dirty="0">
                <a:latin typeface="Arial" panose="020B0604020202020204" pitchFamily="34" charset="0"/>
                <a:cs typeface="Arial" panose="020B0604020202020204" pitchFamily="34" charset="0"/>
              </a:rPr>
              <a:t>T</a:t>
            </a:r>
            <a:r>
              <a:rPr lang="en-GB" sz="2903" dirty="0">
                <a:solidFill>
                  <a:sysClr val="windowText" lastClr="000000"/>
                </a:solidFill>
                <a:latin typeface="Arial" panose="020B0604020202020204" pitchFamily="34" charset="0"/>
                <a:cs typeface="Arial" panose="020B0604020202020204" pitchFamily="34" charset="0"/>
              </a:rPr>
              <a:t>he chairman</a:t>
            </a:r>
            <a:r>
              <a:rPr lang="en-GB" sz="2903" dirty="0">
                <a:latin typeface="Arial" panose="020B0604020202020204" pitchFamily="34" charset="0"/>
                <a:cs typeface="Arial" panose="020B0604020202020204" pitchFamily="34" charset="0"/>
              </a:rPr>
              <a:t> of the UK’s food standards agency has said that a national advertising campaign is necessary to raise low levels of personal hygiene. The organization is planning a £3m publicity programme to improve British eating habits. A survey has shown that half the population do not wash before eating, and one in five fail to wash before preparing food. There are over 6 million cases of food poisoning in this country every year, and the advertising blitz aims to cut this by 20%. This reduction, the food body believes, coul</a:t>
            </a:r>
            <a:r>
              <a:rPr lang="en-GB" sz="2903" dirty="0">
                <a:solidFill>
                  <a:sysClr val="windowText" lastClr="000000"/>
                </a:solidFill>
                <a:latin typeface="Arial" panose="020B0604020202020204" pitchFamily="34" charset="0"/>
                <a:cs typeface="Arial" panose="020B0604020202020204" pitchFamily="34" charset="0"/>
              </a:rPr>
              <a:t>d be achieved by regular hand washing </a:t>
            </a:r>
            <a:r>
              <a:rPr lang="en-GB" sz="2903" dirty="0">
                <a:latin typeface="Arial" panose="020B0604020202020204" pitchFamily="34" charset="0"/>
                <a:cs typeface="Arial" panose="020B0604020202020204" pitchFamily="34" charset="0"/>
              </a:rPr>
              <a:t>prior to </a:t>
            </a:r>
            <a:r>
              <a:rPr lang="en-GB" sz="2903" dirty="0">
                <a:solidFill>
                  <a:sysClr val="windowText" lastClr="000000"/>
                </a:solidFill>
                <a:latin typeface="Arial" panose="020B0604020202020204" pitchFamily="34" charset="0"/>
                <a:cs typeface="Arial" panose="020B0604020202020204" pitchFamily="34" charset="0"/>
              </a:rPr>
              <a:t>meals.</a:t>
            </a:r>
          </a:p>
          <a:p>
            <a:pPr>
              <a:spcBef>
                <a:spcPts val="0"/>
              </a:spcBef>
              <a:defRPr/>
            </a:pPr>
            <a:endParaRPr lang="en-GB" sz="1633" dirty="0">
              <a:solidFill>
                <a:sysClr val="windowText" lastClr="000000"/>
              </a:solidFill>
            </a:endParaRPr>
          </a:p>
        </p:txBody>
      </p:sp>
    </p:spTree>
    <p:extLst>
      <p:ext uri="{BB962C8B-B14F-4D97-AF65-F5344CB8AC3E}">
        <p14:creationId xmlns:p14="http://schemas.microsoft.com/office/powerpoint/2010/main" val="349267135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ím 1"/>
          <p:cNvSpPr>
            <a:spLocks noGrp="1"/>
          </p:cNvSpPr>
          <p:nvPr>
            <p:ph type="title"/>
          </p:nvPr>
        </p:nvSpPr>
        <p:spPr>
          <a:xfrm>
            <a:off x="1251179" y="406164"/>
            <a:ext cx="9387792" cy="1144921"/>
          </a:xfrm>
        </p:spPr>
        <p:txBody>
          <a:bodyPr>
            <a:noAutofit/>
          </a:bodyPr>
          <a:lstStyle/>
          <a:p>
            <a:r>
              <a:rPr lang="fr-FR" dirty="0">
                <a:latin typeface="Arial" panose="020B0604020202020204" pitchFamily="34" charset="0"/>
                <a:cs typeface="Arial" panose="020B0604020202020204" pitchFamily="34" charset="0"/>
              </a:rPr>
              <a:t>4. Cohesive devices: Lexical cohesion: </a:t>
            </a:r>
            <a:r>
              <a:rPr lang="fr-FR" spc="-1" dirty="0">
                <a:latin typeface="Arial"/>
              </a:rPr>
              <a:t>Synonyms</a:t>
            </a:r>
            <a:r>
              <a:rPr lang="hu-HU" spc="-1" dirty="0">
                <a:latin typeface="Arial"/>
              </a:rPr>
              <a:t> </a:t>
            </a:r>
            <a:r>
              <a:rPr lang="hu-HU" altLang="en-US" dirty="0">
                <a:latin typeface="Arial" panose="020B0604020202020204" pitchFamily="34" charset="0"/>
                <a:cs typeface="Arial" panose="020B0604020202020204" pitchFamily="34" charset="0"/>
              </a:rPr>
              <a:t>linking </a:t>
            </a:r>
            <a:r>
              <a:rPr lang="hu-HU" altLang="en-US" dirty="0" err="1">
                <a:latin typeface="Arial" panose="020B0604020202020204" pitchFamily="34" charset="0"/>
                <a:cs typeface="Arial" panose="020B0604020202020204" pitchFamily="34" charset="0"/>
              </a:rPr>
              <a:t>this</a:t>
            </a:r>
            <a:r>
              <a:rPr lang="hu-HU" altLang="en-US" dirty="0">
                <a:latin typeface="Arial" panose="020B0604020202020204" pitchFamily="34" charset="0"/>
                <a:cs typeface="Arial" panose="020B0604020202020204" pitchFamily="34" charset="0"/>
              </a:rPr>
              <a:t> text</a:t>
            </a:r>
            <a:endParaRPr lang="en-GB" altLang="en-US" dirty="0">
              <a:latin typeface="Arial" panose="020B0604020202020204" pitchFamily="34" charset="0"/>
              <a:cs typeface="Arial" panose="020B0604020202020204" pitchFamily="34" charset="0"/>
            </a:endParaRPr>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
        <p:nvSpPr>
          <p:cNvPr id="6" name="Szöveg helye 2"/>
          <p:cNvSpPr txBox="1">
            <a:spLocks/>
          </p:cNvSpPr>
          <p:nvPr/>
        </p:nvSpPr>
        <p:spPr>
          <a:xfrm>
            <a:off x="1251179" y="1947059"/>
            <a:ext cx="9787883" cy="4910941"/>
          </a:xfrm>
          <a:prstGeom prst="rect">
            <a:avLst/>
          </a:prstGeom>
          <a:noFill/>
          <a:extLst/>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spcBef>
                <a:spcPts val="0"/>
              </a:spcBef>
              <a:defRPr/>
            </a:pPr>
            <a:r>
              <a:rPr lang="en-GB" sz="2903" dirty="0">
                <a:latin typeface="Arial" panose="020B0604020202020204" pitchFamily="34" charset="0"/>
                <a:cs typeface="Arial" panose="020B0604020202020204" pitchFamily="34" charset="0"/>
              </a:rPr>
              <a:t>T</a:t>
            </a:r>
            <a:r>
              <a:rPr lang="en-GB" sz="2903" dirty="0">
                <a:solidFill>
                  <a:sysClr val="windowText" lastClr="000000"/>
                </a:solidFill>
                <a:latin typeface="Arial" panose="020B0604020202020204" pitchFamily="34" charset="0"/>
                <a:cs typeface="Arial" panose="020B0604020202020204" pitchFamily="34" charset="0"/>
              </a:rPr>
              <a:t>he chairman</a:t>
            </a:r>
            <a:r>
              <a:rPr lang="en-GB" sz="2903" dirty="0">
                <a:latin typeface="Arial" panose="020B0604020202020204" pitchFamily="34" charset="0"/>
                <a:cs typeface="Arial" panose="020B0604020202020204" pitchFamily="34" charset="0"/>
              </a:rPr>
              <a:t> of the UK’s food standards </a:t>
            </a:r>
            <a:r>
              <a:rPr lang="en-GB" sz="2903" b="1" dirty="0">
                <a:latin typeface="Arial" panose="020B0604020202020204" pitchFamily="34" charset="0"/>
                <a:cs typeface="Arial" panose="020B0604020202020204" pitchFamily="34" charset="0"/>
              </a:rPr>
              <a:t>agency</a:t>
            </a:r>
            <a:r>
              <a:rPr lang="en-GB" sz="2903" dirty="0">
                <a:latin typeface="Arial" panose="020B0604020202020204" pitchFamily="34" charset="0"/>
                <a:cs typeface="Arial" panose="020B0604020202020204" pitchFamily="34" charset="0"/>
              </a:rPr>
              <a:t> has said that a national advertising campaign is necessary to raise low levels of personal hygiene. The </a:t>
            </a:r>
            <a:r>
              <a:rPr lang="en-GB" sz="2903" b="1" dirty="0">
                <a:latin typeface="Arial" panose="020B0604020202020204" pitchFamily="34" charset="0"/>
                <a:cs typeface="Arial" panose="020B0604020202020204" pitchFamily="34" charset="0"/>
              </a:rPr>
              <a:t>organization</a:t>
            </a:r>
            <a:r>
              <a:rPr lang="en-GB" sz="2903" dirty="0">
                <a:latin typeface="Arial" panose="020B0604020202020204" pitchFamily="34" charset="0"/>
                <a:cs typeface="Arial" panose="020B0604020202020204" pitchFamily="34" charset="0"/>
              </a:rPr>
              <a:t> is planning a £3m publicity programme to improve British eating habits. A survey has shown that half the population do not wash before eating, and one in five fail to wash before preparing food. There are over 6 million cases of food poisoning in this country every year, and the advertising blitz aims to cut this by 20%. This reduction, the </a:t>
            </a:r>
            <a:r>
              <a:rPr lang="en-GB" sz="2903" b="1" dirty="0">
                <a:latin typeface="Arial" panose="020B0604020202020204" pitchFamily="34" charset="0"/>
                <a:cs typeface="Arial" panose="020B0604020202020204" pitchFamily="34" charset="0"/>
              </a:rPr>
              <a:t>food body </a:t>
            </a:r>
            <a:r>
              <a:rPr lang="en-GB" sz="2903" dirty="0">
                <a:latin typeface="Arial" panose="020B0604020202020204" pitchFamily="34" charset="0"/>
                <a:cs typeface="Arial" panose="020B0604020202020204" pitchFamily="34" charset="0"/>
              </a:rPr>
              <a:t>believes, coul</a:t>
            </a:r>
            <a:r>
              <a:rPr lang="en-GB" sz="2903" dirty="0">
                <a:solidFill>
                  <a:sysClr val="windowText" lastClr="000000"/>
                </a:solidFill>
                <a:latin typeface="Arial" panose="020B0604020202020204" pitchFamily="34" charset="0"/>
                <a:cs typeface="Arial" panose="020B0604020202020204" pitchFamily="34" charset="0"/>
              </a:rPr>
              <a:t>d be achieved by regular hand washing </a:t>
            </a:r>
            <a:r>
              <a:rPr lang="en-GB" sz="2903" dirty="0">
                <a:latin typeface="Arial" panose="020B0604020202020204" pitchFamily="34" charset="0"/>
                <a:cs typeface="Arial" panose="020B0604020202020204" pitchFamily="34" charset="0"/>
              </a:rPr>
              <a:t>prior to </a:t>
            </a:r>
            <a:r>
              <a:rPr lang="en-GB" sz="2903" dirty="0">
                <a:solidFill>
                  <a:sysClr val="windowText" lastClr="000000"/>
                </a:solidFill>
                <a:latin typeface="Arial" panose="020B0604020202020204" pitchFamily="34" charset="0"/>
                <a:cs typeface="Arial" panose="020B0604020202020204" pitchFamily="34" charset="0"/>
              </a:rPr>
              <a:t>meals.</a:t>
            </a:r>
          </a:p>
          <a:p>
            <a:pPr>
              <a:spcBef>
                <a:spcPts val="0"/>
              </a:spcBef>
              <a:defRPr/>
            </a:pPr>
            <a:endParaRPr lang="en-GB" sz="1633" dirty="0">
              <a:solidFill>
                <a:sysClr val="windowText" lastClr="000000"/>
              </a:solidFill>
            </a:endParaRPr>
          </a:p>
        </p:txBody>
      </p:sp>
    </p:spTree>
    <p:extLst>
      <p:ext uri="{BB962C8B-B14F-4D97-AF65-F5344CB8AC3E}">
        <p14:creationId xmlns:p14="http://schemas.microsoft.com/office/powerpoint/2010/main" val="18426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pc="-1" dirty="0">
                <a:latin typeface="Arial"/>
              </a:rPr>
              <a:t>1. A </a:t>
            </a:r>
            <a:r>
              <a:rPr lang="hu-HU" spc="-1" dirty="0" err="1">
                <a:latin typeface="Arial"/>
              </a:rPr>
              <a:t>reminder</a:t>
            </a:r>
            <a:endParaRPr lang="hu-HU" dirty="0"/>
          </a:p>
        </p:txBody>
      </p:sp>
      <p:pic>
        <p:nvPicPr>
          <p:cNvPr id="4" name="Kép 3"/>
          <p:cNvPicPr>
            <a:picLocks noChangeAspect="1"/>
          </p:cNvPicPr>
          <p:nvPr/>
        </p:nvPicPr>
        <p:blipFill>
          <a:blip r:embed="rId2"/>
          <a:stretch>
            <a:fillRect/>
          </a:stretch>
        </p:blipFill>
        <p:spPr>
          <a:xfrm>
            <a:off x="5560516" y="4278513"/>
            <a:ext cx="1634298" cy="1634298"/>
          </a:xfrm>
          <a:prstGeom prst="rect">
            <a:avLst/>
          </a:prstGeom>
        </p:spPr>
      </p:pic>
      <p:pic>
        <p:nvPicPr>
          <p:cNvPr id="5" name="Kép 4"/>
          <p:cNvPicPr>
            <a:picLocks noChangeAspect="1"/>
          </p:cNvPicPr>
          <p:nvPr/>
        </p:nvPicPr>
        <p:blipFill>
          <a:blip r:embed="rId3"/>
          <a:stretch>
            <a:fillRect/>
          </a:stretch>
        </p:blipFill>
        <p:spPr>
          <a:xfrm>
            <a:off x="9103349" y="3726150"/>
            <a:ext cx="1826016" cy="2739024"/>
          </a:xfrm>
          <a:prstGeom prst="rect">
            <a:avLst/>
          </a:prstGeom>
        </p:spPr>
      </p:pic>
      <p:pic>
        <p:nvPicPr>
          <p:cNvPr id="6" name="Picture 4" descr="Image result for objective vs subjectiv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63375" y="3578802"/>
            <a:ext cx="3395222" cy="2446315"/>
          </a:xfrm>
          <a:prstGeom prst="rect">
            <a:avLst/>
          </a:prstGeom>
          <a:noFill/>
          <a:extLst>
            <a:ext uri="{909E8E84-426E-40DD-AFC4-6F175D3DCCD1}">
              <a14:hiddenFill xmlns:a14="http://schemas.microsoft.com/office/drawing/2010/main">
                <a:solidFill>
                  <a:srgbClr val="FFFFFF"/>
                </a:solidFill>
              </a14:hiddenFill>
            </a:ext>
          </a:extLst>
        </p:spPr>
      </p:pic>
      <p:pic>
        <p:nvPicPr>
          <p:cNvPr id="7" name="Kép 6"/>
          <p:cNvPicPr>
            <a:picLocks noChangeAspect="1"/>
          </p:cNvPicPr>
          <p:nvPr/>
        </p:nvPicPr>
        <p:blipFill>
          <a:blip r:embed="rId5"/>
          <a:stretch>
            <a:fillRect/>
          </a:stretch>
        </p:blipFill>
        <p:spPr>
          <a:xfrm>
            <a:off x="5496785" y="1763207"/>
            <a:ext cx="2443089" cy="1743075"/>
          </a:xfrm>
          <a:prstGeom prst="rect">
            <a:avLst/>
          </a:prstGeom>
        </p:spPr>
      </p:pic>
      <p:pic>
        <p:nvPicPr>
          <p:cNvPr id="1026" name="Picture 2" descr="Image result for explicit definition"/>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71388" y="2055813"/>
            <a:ext cx="3687209" cy="106703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responsibl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878062" y="1543285"/>
            <a:ext cx="2771775" cy="1847850"/>
          </a:xfrm>
          <a:prstGeom prst="rect">
            <a:avLst/>
          </a:prstGeom>
          <a:noFill/>
          <a:extLst>
            <a:ext uri="{909E8E84-426E-40DD-AFC4-6F175D3DCCD1}">
              <a14:hiddenFill xmlns:a14="http://schemas.microsoft.com/office/drawing/2010/main">
                <a:solidFill>
                  <a:srgbClr val="FFFFFF"/>
                </a:solidFill>
              </a14:hiddenFill>
            </a:ext>
          </a:extLst>
        </p:spPr>
      </p:pic>
      <p:pic>
        <p:nvPicPr>
          <p:cNvPr id="10" name="Kép 9"/>
          <p:cNvPicPr>
            <a:picLocks noChangeAspect="1"/>
          </p:cNvPicPr>
          <p:nvPr/>
        </p:nvPicPr>
        <p:blipFill>
          <a:blip r:embed="rId8"/>
          <a:stretch>
            <a:fillRect/>
          </a:stretch>
        </p:blipFill>
        <p:spPr>
          <a:xfrm>
            <a:off x="10829199" y="0"/>
            <a:ext cx="1362801" cy="1155111"/>
          </a:xfrm>
          <a:prstGeom prst="rect">
            <a:avLst/>
          </a:prstGeom>
        </p:spPr>
      </p:pic>
    </p:spTree>
    <p:extLst>
      <p:ext uri="{BB962C8B-B14F-4D97-AF65-F5344CB8AC3E}">
        <p14:creationId xmlns:p14="http://schemas.microsoft.com/office/powerpoint/2010/main" val="118533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ím 1"/>
          <p:cNvSpPr>
            <a:spLocks noGrp="1"/>
          </p:cNvSpPr>
          <p:nvPr>
            <p:ph type="title"/>
          </p:nvPr>
        </p:nvSpPr>
        <p:spPr>
          <a:xfrm>
            <a:off x="1251179" y="406164"/>
            <a:ext cx="9387792" cy="1144921"/>
          </a:xfrm>
        </p:spPr>
        <p:txBody>
          <a:bodyPr>
            <a:noAutofit/>
          </a:bodyPr>
          <a:lstStyle/>
          <a:p>
            <a:r>
              <a:rPr lang="fr-FR" dirty="0">
                <a:latin typeface="Arial" panose="020B0604020202020204" pitchFamily="34" charset="0"/>
                <a:cs typeface="Arial" panose="020B0604020202020204" pitchFamily="34" charset="0"/>
              </a:rPr>
              <a:t>4. Cohesive devices: Lexical cohesion: </a:t>
            </a:r>
            <a:r>
              <a:rPr lang="fr-FR" spc="-1" dirty="0">
                <a:latin typeface="Arial"/>
              </a:rPr>
              <a:t>Synonyms</a:t>
            </a:r>
            <a:r>
              <a:rPr lang="hu-HU" spc="-1" dirty="0">
                <a:latin typeface="Arial"/>
              </a:rPr>
              <a:t> </a:t>
            </a:r>
            <a:r>
              <a:rPr lang="hu-HU" altLang="en-US" dirty="0">
                <a:latin typeface="Arial" panose="020B0604020202020204" pitchFamily="34" charset="0"/>
                <a:cs typeface="Arial" panose="020B0604020202020204" pitchFamily="34" charset="0"/>
              </a:rPr>
              <a:t>linking </a:t>
            </a:r>
            <a:r>
              <a:rPr lang="hu-HU" altLang="en-US" dirty="0" err="1">
                <a:latin typeface="Arial" panose="020B0604020202020204" pitchFamily="34" charset="0"/>
                <a:cs typeface="Arial" panose="020B0604020202020204" pitchFamily="34" charset="0"/>
              </a:rPr>
              <a:t>this</a:t>
            </a:r>
            <a:r>
              <a:rPr lang="hu-HU" altLang="en-US" dirty="0">
                <a:latin typeface="Arial" panose="020B0604020202020204" pitchFamily="34" charset="0"/>
                <a:cs typeface="Arial" panose="020B0604020202020204" pitchFamily="34" charset="0"/>
              </a:rPr>
              <a:t> text</a:t>
            </a:r>
            <a:endParaRPr lang="en-GB" altLang="en-US" dirty="0">
              <a:latin typeface="Arial" panose="020B0604020202020204" pitchFamily="34" charset="0"/>
              <a:cs typeface="Arial" panose="020B0604020202020204" pitchFamily="34" charset="0"/>
            </a:endParaRPr>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
        <p:nvSpPr>
          <p:cNvPr id="6" name="Szöveg helye 2"/>
          <p:cNvSpPr txBox="1">
            <a:spLocks/>
          </p:cNvSpPr>
          <p:nvPr/>
        </p:nvSpPr>
        <p:spPr>
          <a:xfrm>
            <a:off x="1251179" y="1947059"/>
            <a:ext cx="9787883" cy="4910941"/>
          </a:xfrm>
          <a:prstGeom prst="rect">
            <a:avLst/>
          </a:prstGeom>
          <a:noFill/>
          <a:extLst/>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spcBef>
                <a:spcPts val="0"/>
              </a:spcBef>
              <a:defRPr/>
            </a:pPr>
            <a:r>
              <a:rPr lang="en-GB" sz="2903" dirty="0">
                <a:latin typeface="Arial" panose="020B0604020202020204" pitchFamily="34" charset="0"/>
                <a:cs typeface="Arial" panose="020B0604020202020204" pitchFamily="34" charset="0"/>
              </a:rPr>
              <a:t>T</a:t>
            </a:r>
            <a:r>
              <a:rPr lang="en-GB" sz="2903" dirty="0">
                <a:solidFill>
                  <a:sysClr val="windowText" lastClr="000000"/>
                </a:solidFill>
                <a:latin typeface="Arial" panose="020B0604020202020204" pitchFamily="34" charset="0"/>
                <a:cs typeface="Arial" panose="020B0604020202020204" pitchFamily="34" charset="0"/>
              </a:rPr>
              <a:t>he chairman</a:t>
            </a:r>
            <a:r>
              <a:rPr lang="en-GB" sz="2903" dirty="0">
                <a:latin typeface="Arial" panose="020B0604020202020204" pitchFamily="34" charset="0"/>
                <a:cs typeface="Arial" panose="020B0604020202020204" pitchFamily="34" charset="0"/>
              </a:rPr>
              <a:t> of the </a:t>
            </a:r>
            <a:r>
              <a:rPr lang="en-GB" sz="2903" dirty="0">
                <a:highlight>
                  <a:srgbClr val="FFFF00"/>
                </a:highlight>
                <a:latin typeface="Arial" panose="020B0604020202020204" pitchFamily="34" charset="0"/>
                <a:cs typeface="Arial" panose="020B0604020202020204" pitchFamily="34" charset="0"/>
              </a:rPr>
              <a:t>UK’s</a:t>
            </a:r>
            <a:r>
              <a:rPr lang="en-GB" sz="2903" dirty="0">
                <a:latin typeface="Arial" panose="020B0604020202020204" pitchFamily="34" charset="0"/>
                <a:cs typeface="Arial" panose="020B0604020202020204" pitchFamily="34" charset="0"/>
              </a:rPr>
              <a:t> food standards agency has said that a national advertising campaign is necessary to raise low levels of personal hygiene. The organization is planning a £3m publicity programme to improve </a:t>
            </a:r>
            <a:r>
              <a:rPr lang="en-GB" sz="2903" dirty="0">
                <a:highlight>
                  <a:srgbClr val="FFFF00"/>
                </a:highlight>
                <a:latin typeface="Arial" panose="020B0604020202020204" pitchFamily="34" charset="0"/>
                <a:cs typeface="Arial" panose="020B0604020202020204" pitchFamily="34" charset="0"/>
              </a:rPr>
              <a:t>British</a:t>
            </a:r>
            <a:r>
              <a:rPr lang="en-GB" sz="2903" dirty="0">
                <a:latin typeface="Arial" panose="020B0604020202020204" pitchFamily="34" charset="0"/>
                <a:cs typeface="Arial" panose="020B0604020202020204" pitchFamily="34" charset="0"/>
              </a:rPr>
              <a:t> eating habits. A survey has shown that half the population do not wash before eating, and one in five fail to wash before preparing food. There are over 6 million cases of food poisoning in </a:t>
            </a:r>
            <a:r>
              <a:rPr lang="en-GB" sz="2903" dirty="0">
                <a:highlight>
                  <a:srgbClr val="FFFF00"/>
                </a:highlight>
                <a:latin typeface="Arial" panose="020B0604020202020204" pitchFamily="34" charset="0"/>
                <a:cs typeface="Arial" panose="020B0604020202020204" pitchFamily="34" charset="0"/>
              </a:rPr>
              <a:t>this country</a:t>
            </a:r>
            <a:r>
              <a:rPr lang="en-GB" sz="2903" dirty="0">
                <a:latin typeface="Arial" panose="020B0604020202020204" pitchFamily="34" charset="0"/>
                <a:cs typeface="Arial" panose="020B0604020202020204" pitchFamily="34" charset="0"/>
              </a:rPr>
              <a:t> every year, and the advertising blitz aims to cut this by 20%. This reduction, the food body believes, coul</a:t>
            </a:r>
            <a:r>
              <a:rPr lang="en-GB" sz="2903" dirty="0">
                <a:solidFill>
                  <a:sysClr val="windowText" lastClr="000000"/>
                </a:solidFill>
                <a:latin typeface="Arial" panose="020B0604020202020204" pitchFamily="34" charset="0"/>
                <a:cs typeface="Arial" panose="020B0604020202020204" pitchFamily="34" charset="0"/>
              </a:rPr>
              <a:t>d be achieved by regular hand washing </a:t>
            </a:r>
            <a:r>
              <a:rPr lang="en-GB" sz="2903" dirty="0">
                <a:latin typeface="Arial" panose="020B0604020202020204" pitchFamily="34" charset="0"/>
                <a:cs typeface="Arial" panose="020B0604020202020204" pitchFamily="34" charset="0"/>
              </a:rPr>
              <a:t>prior to </a:t>
            </a:r>
            <a:r>
              <a:rPr lang="en-GB" sz="2903" dirty="0">
                <a:solidFill>
                  <a:sysClr val="windowText" lastClr="000000"/>
                </a:solidFill>
                <a:latin typeface="Arial" panose="020B0604020202020204" pitchFamily="34" charset="0"/>
                <a:cs typeface="Arial" panose="020B0604020202020204" pitchFamily="34" charset="0"/>
              </a:rPr>
              <a:t>meals.</a:t>
            </a:r>
          </a:p>
          <a:p>
            <a:pPr>
              <a:spcBef>
                <a:spcPts val="0"/>
              </a:spcBef>
              <a:defRPr/>
            </a:pPr>
            <a:endParaRPr lang="en-GB" sz="1633" dirty="0">
              <a:solidFill>
                <a:sysClr val="windowText" lastClr="000000"/>
              </a:solidFill>
            </a:endParaRPr>
          </a:p>
        </p:txBody>
      </p:sp>
    </p:spTree>
    <p:extLst>
      <p:ext uri="{BB962C8B-B14F-4D97-AF65-F5344CB8AC3E}">
        <p14:creationId xmlns:p14="http://schemas.microsoft.com/office/powerpoint/2010/main" val="298794925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ím 1"/>
          <p:cNvSpPr>
            <a:spLocks noGrp="1"/>
          </p:cNvSpPr>
          <p:nvPr>
            <p:ph type="title"/>
          </p:nvPr>
        </p:nvSpPr>
        <p:spPr>
          <a:xfrm>
            <a:off x="1251179" y="406164"/>
            <a:ext cx="9387792" cy="1144921"/>
          </a:xfrm>
        </p:spPr>
        <p:txBody>
          <a:bodyPr>
            <a:noAutofit/>
          </a:bodyPr>
          <a:lstStyle/>
          <a:p>
            <a:r>
              <a:rPr lang="fr-FR" dirty="0">
                <a:latin typeface="Arial" panose="020B0604020202020204" pitchFamily="34" charset="0"/>
                <a:cs typeface="Arial" panose="020B0604020202020204" pitchFamily="34" charset="0"/>
              </a:rPr>
              <a:t>4. Cohesive devices: Lexical cohesion: </a:t>
            </a:r>
            <a:r>
              <a:rPr lang="fr-FR" spc="-1" dirty="0">
                <a:latin typeface="Arial"/>
              </a:rPr>
              <a:t>Synonyms</a:t>
            </a:r>
            <a:r>
              <a:rPr lang="hu-HU" spc="-1" dirty="0">
                <a:latin typeface="Arial"/>
              </a:rPr>
              <a:t> </a:t>
            </a:r>
            <a:r>
              <a:rPr lang="hu-HU" altLang="en-US" dirty="0">
                <a:latin typeface="Arial" panose="020B0604020202020204" pitchFamily="34" charset="0"/>
                <a:cs typeface="Arial" panose="020B0604020202020204" pitchFamily="34" charset="0"/>
              </a:rPr>
              <a:t>linking </a:t>
            </a:r>
            <a:r>
              <a:rPr lang="hu-HU" altLang="en-US" dirty="0" err="1">
                <a:latin typeface="Arial" panose="020B0604020202020204" pitchFamily="34" charset="0"/>
                <a:cs typeface="Arial" panose="020B0604020202020204" pitchFamily="34" charset="0"/>
              </a:rPr>
              <a:t>this</a:t>
            </a:r>
            <a:r>
              <a:rPr lang="hu-HU" altLang="en-US" dirty="0">
                <a:latin typeface="Arial" panose="020B0604020202020204" pitchFamily="34" charset="0"/>
                <a:cs typeface="Arial" panose="020B0604020202020204" pitchFamily="34" charset="0"/>
              </a:rPr>
              <a:t> text</a:t>
            </a:r>
            <a:endParaRPr lang="en-GB" altLang="en-US" dirty="0">
              <a:latin typeface="Arial" panose="020B0604020202020204" pitchFamily="34" charset="0"/>
              <a:cs typeface="Arial" panose="020B0604020202020204" pitchFamily="34" charset="0"/>
            </a:endParaRPr>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
        <p:nvSpPr>
          <p:cNvPr id="6" name="Szöveg helye 2"/>
          <p:cNvSpPr txBox="1">
            <a:spLocks/>
          </p:cNvSpPr>
          <p:nvPr/>
        </p:nvSpPr>
        <p:spPr>
          <a:xfrm>
            <a:off x="1251179" y="1947059"/>
            <a:ext cx="9787883" cy="4910941"/>
          </a:xfrm>
          <a:prstGeom prst="rect">
            <a:avLst/>
          </a:prstGeom>
          <a:noFill/>
          <a:extLst/>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spcBef>
                <a:spcPts val="0"/>
              </a:spcBef>
              <a:defRPr/>
            </a:pPr>
            <a:r>
              <a:rPr lang="en-GB" sz="2903" dirty="0">
                <a:latin typeface="Arial" panose="020B0604020202020204" pitchFamily="34" charset="0"/>
                <a:cs typeface="Arial" panose="020B0604020202020204" pitchFamily="34" charset="0"/>
              </a:rPr>
              <a:t>T</a:t>
            </a:r>
            <a:r>
              <a:rPr lang="en-GB" sz="2903" dirty="0">
                <a:solidFill>
                  <a:sysClr val="windowText" lastClr="000000"/>
                </a:solidFill>
                <a:latin typeface="Arial" panose="020B0604020202020204" pitchFamily="34" charset="0"/>
                <a:cs typeface="Arial" panose="020B0604020202020204" pitchFamily="34" charset="0"/>
              </a:rPr>
              <a:t>he chairman</a:t>
            </a:r>
            <a:r>
              <a:rPr lang="en-GB" sz="2903" dirty="0">
                <a:latin typeface="Arial" panose="020B0604020202020204" pitchFamily="34" charset="0"/>
                <a:cs typeface="Arial" panose="020B0604020202020204" pitchFamily="34" charset="0"/>
              </a:rPr>
              <a:t> of the UK’s food standards agency has said that a national advertising campaign is necessary to </a:t>
            </a:r>
            <a:r>
              <a:rPr lang="en-GB" sz="2903" dirty="0">
                <a:highlight>
                  <a:srgbClr val="00FFFF"/>
                </a:highlight>
                <a:latin typeface="Arial" panose="020B0604020202020204" pitchFamily="34" charset="0"/>
                <a:cs typeface="Arial" panose="020B0604020202020204" pitchFamily="34" charset="0"/>
              </a:rPr>
              <a:t>raise</a:t>
            </a:r>
            <a:r>
              <a:rPr lang="en-GB" sz="2903" dirty="0">
                <a:latin typeface="Arial" panose="020B0604020202020204" pitchFamily="34" charset="0"/>
                <a:cs typeface="Arial" panose="020B0604020202020204" pitchFamily="34" charset="0"/>
              </a:rPr>
              <a:t> low levels of personal hygiene. The organization is planning a £3m publicity programme to </a:t>
            </a:r>
            <a:r>
              <a:rPr lang="en-GB" sz="2903" dirty="0">
                <a:highlight>
                  <a:srgbClr val="00FFFF"/>
                </a:highlight>
                <a:latin typeface="Arial" panose="020B0604020202020204" pitchFamily="34" charset="0"/>
                <a:cs typeface="Arial" panose="020B0604020202020204" pitchFamily="34" charset="0"/>
              </a:rPr>
              <a:t>improve</a:t>
            </a:r>
            <a:r>
              <a:rPr lang="en-GB" sz="2903" dirty="0">
                <a:latin typeface="Arial" panose="020B0604020202020204" pitchFamily="34" charset="0"/>
                <a:cs typeface="Arial" panose="020B0604020202020204" pitchFamily="34" charset="0"/>
              </a:rPr>
              <a:t> British eating habits. A survey has shown that half the population do not wash before eating, and one in five fail to wash before preparing food. There are over 6 million cases of food poisoning in this country every year, and the advertising blitz aims to cut this by 20%. This reduction, the food body believes, coul</a:t>
            </a:r>
            <a:r>
              <a:rPr lang="en-GB" sz="2903" dirty="0">
                <a:solidFill>
                  <a:sysClr val="windowText" lastClr="000000"/>
                </a:solidFill>
                <a:latin typeface="Arial" panose="020B0604020202020204" pitchFamily="34" charset="0"/>
                <a:cs typeface="Arial" panose="020B0604020202020204" pitchFamily="34" charset="0"/>
              </a:rPr>
              <a:t>d be achieved by regular hand washing </a:t>
            </a:r>
            <a:r>
              <a:rPr lang="en-GB" sz="2903" dirty="0">
                <a:latin typeface="Arial" panose="020B0604020202020204" pitchFamily="34" charset="0"/>
                <a:cs typeface="Arial" panose="020B0604020202020204" pitchFamily="34" charset="0"/>
              </a:rPr>
              <a:t>prior to </a:t>
            </a:r>
            <a:r>
              <a:rPr lang="en-GB" sz="2903" dirty="0">
                <a:solidFill>
                  <a:sysClr val="windowText" lastClr="000000"/>
                </a:solidFill>
                <a:latin typeface="Arial" panose="020B0604020202020204" pitchFamily="34" charset="0"/>
                <a:cs typeface="Arial" panose="020B0604020202020204" pitchFamily="34" charset="0"/>
              </a:rPr>
              <a:t>meals.</a:t>
            </a:r>
          </a:p>
          <a:p>
            <a:pPr>
              <a:spcBef>
                <a:spcPts val="0"/>
              </a:spcBef>
              <a:defRPr/>
            </a:pPr>
            <a:endParaRPr lang="en-GB" sz="1633" dirty="0">
              <a:solidFill>
                <a:sysClr val="windowText" lastClr="000000"/>
              </a:solidFill>
            </a:endParaRPr>
          </a:p>
        </p:txBody>
      </p:sp>
    </p:spTree>
    <p:extLst>
      <p:ext uri="{BB962C8B-B14F-4D97-AF65-F5344CB8AC3E}">
        <p14:creationId xmlns:p14="http://schemas.microsoft.com/office/powerpoint/2010/main" val="337388191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TextShape 1"/>
          <p:cNvSpPr txBox="1"/>
          <p:nvPr/>
        </p:nvSpPr>
        <p:spPr>
          <a:xfrm>
            <a:off x="795130" y="221189"/>
            <a:ext cx="10034069" cy="1303379"/>
          </a:xfrm>
          <a:prstGeom prst="rect">
            <a:avLst/>
          </a:prstGeom>
          <a:noFill/>
          <a:ln>
            <a:noFill/>
          </a:ln>
        </p:spPr>
        <p:txBody>
          <a:bodyPr lIns="0" tIns="0" rIns="0" bIns="0" anchor="ctr"/>
          <a:lstStyle/>
          <a:p>
            <a:pPr>
              <a:defRPr/>
            </a:pPr>
            <a:r>
              <a:rPr lang="fr-FR" sz="4400" dirty="0">
                <a:latin typeface="Arial" panose="020B0604020202020204" pitchFamily="34" charset="0"/>
                <a:cs typeface="Arial" panose="020B0604020202020204" pitchFamily="34" charset="0"/>
              </a:rPr>
              <a:t>4. Cohesive devices: Lexical cohesion: </a:t>
            </a:r>
            <a:r>
              <a:rPr lang="en-GB" sz="4400" spc="-1" dirty="0">
                <a:latin typeface="Arial"/>
              </a:rPr>
              <a:t>Collocation</a:t>
            </a:r>
            <a:r>
              <a:rPr lang="hu-HU" sz="4400" spc="-1" dirty="0">
                <a:latin typeface="Arial"/>
              </a:rPr>
              <a:t>s</a:t>
            </a:r>
            <a:r>
              <a:rPr lang="en-GB" sz="4400" spc="-1" dirty="0">
                <a:latin typeface="Arial"/>
              </a:rPr>
              <a:t>: words that “go together”</a:t>
            </a:r>
            <a:endParaRPr sz="4400" dirty="0"/>
          </a:p>
        </p:txBody>
      </p:sp>
      <p:graphicFrame>
        <p:nvGraphicFramePr>
          <p:cNvPr id="78" name="Table 2"/>
          <p:cNvGraphicFramePr/>
          <p:nvPr>
            <p:extLst>
              <p:ext uri="{D42A27DB-BD31-4B8C-83A1-F6EECF244321}">
                <p14:modId xmlns:p14="http://schemas.microsoft.com/office/powerpoint/2010/main" val="1606762339"/>
              </p:ext>
            </p:extLst>
          </p:nvPr>
        </p:nvGraphicFramePr>
        <p:xfrm>
          <a:off x="1237925" y="1524568"/>
          <a:ext cx="9377064" cy="5042744"/>
        </p:xfrm>
        <a:graphic>
          <a:graphicData uri="http://schemas.openxmlformats.org/drawingml/2006/table">
            <a:tbl>
              <a:tblPr/>
              <a:tblGrid>
                <a:gridCol w="3125316">
                  <a:extLst>
                    <a:ext uri="{9D8B030D-6E8A-4147-A177-3AD203B41FA5}">
                      <a16:colId xmlns:a16="http://schemas.microsoft.com/office/drawing/2014/main" val="20000"/>
                    </a:ext>
                  </a:extLst>
                </a:gridCol>
                <a:gridCol w="3125316">
                  <a:extLst>
                    <a:ext uri="{9D8B030D-6E8A-4147-A177-3AD203B41FA5}">
                      <a16:colId xmlns:a16="http://schemas.microsoft.com/office/drawing/2014/main" val="20001"/>
                    </a:ext>
                  </a:extLst>
                </a:gridCol>
                <a:gridCol w="3126432">
                  <a:extLst>
                    <a:ext uri="{9D8B030D-6E8A-4147-A177-3AD203B41FA5}">
                      <a16:colId xmlns:a16="http://schemas.microsoft.com/office/drawing/2014/main" val="20002"/>
                    </a:ext>
                  </a:extLst>
                </a:gridCol>
              </a:tblGrid>
              <a:tr h="630881">
                <a:tc>
                  <a:txBody>
                    <a:bodyPr/>
                    <a:lstStyle/>
                    <a:p>
                      <a:pPr algn="ctr"/>
                      <a:r>
                        <a:rPr lang="en-GB" sz="4000" spc="-1" dirty="0">
                          <a:latin typeface="Arial" panose="020B0604020202020204" pitchFamily="34" charset="0"/>
                          <a:cs typeface="Arial" panose="020B0604020202020204" pitchFamily="34" charset="0"/>
                        </a:rPr>
                        <a:t>big</a:t>
                      </a:r>
                      <a:endParaRPr sz="4000" dirty="0">
                        <a:latin typeface="Arial" panose="020B0604020202020204" pitchFamily="34" charset="0"/>
                        <a:cs typeface="Arial" panose="020B0604020202020204" pitchFamily="34" charset="0"/>
                      </a:endParaRPr>
                    </a:p>
                  </a:txBody>
                  <a:tcPr marL="81652" marR="81652" marT="41486" marB="41486">
                    <a:lnL w="720">
                      <a:solidFill>
                        <a:srgbClr val="FFFFFF"/>
                      </a:solidFill>
                    </a:lnL>
                    <a:lnR w="720">
                      <a:solidFill>
                        <a:srgbClr val="FFFFFF"/>
                      </a:solidFill>
                    </a:lnR>
                    <a:lnT w="720">
                      <a:solidFill>
                        <a:srgbClr val="FFFFFF"/>
                      </a:solidFill>
                    </a:lnT>
                    <a:lnB w="720">
                      <a:solidFill>
                        <a:srgbClr val="FFFFFF"/>
                      </a:solidFill>
                    </a:lnB>
                    <a:solidFill>
                      <a:schemeClr val="bg1"/>
                    </a:solidFill>
                  </a:tcPr>
                </a:tc>
                <a:tc>
                  <a:txBody>
                    <a:bodyPr/>
                    <a:lstStyle/>
                    <a:p>
                      <a:pPr algn="ctr"/>
                      <a:r>
                        <a:rPr lang="en-GB" sz="4000" spc="-1" dirty="0">
                          <a:latin typeface="Arial" panose="020B0604020202020204" pitchFamily="34" charset="0"/>
                          <a:cs typeface="Arial" panose="020B0604020202020204" pitchFamily="34" charset="0"/>
                        </a:rPr>
                        <a:t>large</a:t>
                      </a:r>
                      <a:endParaRPr sz="4000" dirty="0">
                        <a:latin typeface="Arial" panose="020B0604020202020204" pitchFamily="34" charset="0"/>
                        <a:cs typeface="Arial" panose="020B0604020202020204" pitchFamily="34" charset="0"/>
                      </a:endParaRPr>
                    </a:p>
                  </a:txBody>
                  <a:tcPr marL="81652" marR="81652" marT="41486" marB="41486">
                    <a:lnL w="720">
                      <a:solidFill>
                        <a:srgbClr val="FFFFFF"/>
                      </a:solidFill>
                    </a:lnL>
                    <a:lnR w="720">
                      <a:solidFill>
                        <a:srgbClr val="FFFFFF"/>
                      </a:solidFill>
                    </a:lnR>
                    <a:lnT w="720">
                      <a:solidFill>
                        <a:srgbClr val="FFFFFF"/>
                      </a:solidFill>
                    </a:lnT>
                    <a:lnB w="720">
                      <a:solidFill>
                        <a:srgbClr val="FFFFFF"/>
                      </a:solidFill>
                    </a:lnB>
                    <a:solidFill>
                      <a:schemeClr val="bg1"/>
                    </a:solidFill>
                  </a:tcPr>
                </a:tc>
                <a:tc>
                  <a:txBody>
                    <a:bodyPr/>
                    <a:lstStyle/>
                    <a:p>
                      <a:pPr algn="ctr"/>
                      <a:r>
                        <a:rPr lang="en-GB" sz="4000" spc="-1" dirty="0">
                          <a:latin typeface="Arial" panose="020B0604020202020204" pitchFamily="34" charset="0"/>
                          <a:cs typeface="Arial" panose="020B0604020202020204" pitchFamily="34" charset="0"/>
                        </a:rPr>
                        <a:t>great</a:t>
                      </a:r>
                      <a:endParaRPr sz="4000" dirty="0">
                        <a:latin typeface="Arial" panose="020B0604020202020204" pitchFamily="34" charset="0"/>
                        <a:cs typeface="Arial" panose="020B0604020202020204" pitchFamily="34" charset="0"/>
                      </a:endParaRPr>
                    </a:p>
                  </a:txBody>
                  <a:tcPr marL="81652" marR="81652" marT="41486" marB="41486">
                    <a:lnL w="720">
                      <a:solidFill>
                        <a:srgbClr val="FFFFFF"/>
                      </a:solidFill>
                    </a:lnL>
                    <a:lnR w="720">
                      <a:solidFill>
                        <a:srgbClr val="FFFFFF"/>
                      </a:solidFill>
                    </a:lnR>
                    <a:lnT w="720">
                      <a:solidFill>
                        <a:srgbClr val="FFFFFF"/>
                      </a:solidFill>
                    </a:lnT>
                    <a:lnB w="720">
                      <a:solidFill>
                        <a:srgbClr val="FFFFFF"/>
                      </a:solidFill>
                    </a:lnB>
                    <a:solidFill>
                      <a:schemeClr val="bg1"/>
                    </a:solidFill>
                  </a:tcPr>
                </a:tc>
                <a:extLst>
                  <a:ext uri="{0D108BD9-81ED-4DB2-BD59-A6C34878D82A}">
                    <a16:rowId xmlns:a16="http://schemas.microsoft.com/office/drawing/2014/main" val="10000"/>
                  </a:ext>
                </a:extLst>
              </a:tr>
              <a:tr h="4139086">
                <a:tc>
                  <a:txBody>
                    <a:bodyPr/>
                    <a:lstStyle/>
                    <a:p>
                      <a:pPr algn="ctr"/>
                      <a:r>
                        <a:rPr lang="en-US" sz="2800" spc="-1" dirty="0">
                          <a:latin typeface="Arial" panose="020B0604020202020204" pitchFamily="34" charset="0"/>
                          <a:cs typeface="Arial" panose="020B0604020202020204" pitchFamily="34" charset="0"/>
                        </a:rPr>
                        <a:t>man</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house</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car</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dog</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smile</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problem</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surprise</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question</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difference</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boy</a:t>
                      </a:r>
                      <a:endParaRPr lang="en-US" sz="2800" dirty="0">
                        <a:latin typeface="Arial" panose="020B0604020202020204" pitchFamily="34" charset="0"/>
                        <a:cs typeface="Arial" panose="020B0604020202020204" pitchFamily="34" charset="0"/>
                      </a:endParaRPr>
                    </a:p>
                  </a:txBody>
                  <a:tcPr marL="81652" marR="81652" marT="41486" marB="41486">
                    <a:lnL w="720">
                      <a:solidFill>
                        <a:srgbClr val="FFFFFF"/>
                      </a:solidFill>
                    </a:lnL>
                    <a:lnR w="720">
                      <a:solidFill>
                        <a:srgbClr val="FFFFFF"/>
                      </a:solidFill>
                    </a:lnR>
                    <a:lnT w="720">
                      <a:solidFill>
                        <a:srgbClr val="FFFFFF"/>
                      </a:solidFill>
                    </a:lnT>
                    <a:lnB w="720">
                      <a:solidFill>
                        <a:srgbClr val="FFFFFF"/>
                      </a:solidFill>
                    </a:lnB>
                    <a:solidFill>
                      <a:schemeClr val="bg1"/>
                    </a:solidFill>
                  </a:tcPr>
                </a:tc>
                <a:tc>
                  <a:txBody>
                    <a:bodyPr/>
                    <a:lstStyle/>
                    <a:p>
                      <a:pPr algn="ctr"/>
                      <a:r>
                        <a:rPr lang="en-US" sz="2800" spc="-1" dirty="0">
                          <a:latin typeface="Arial" panose="020B0604020202020204" pitchFamily="34" charset="0"/>
                          <a:cs typeface="Arial" panose="020B0604020202020204" pitchFamily="34" charset="0"/>
                        </a:rPr>
                        <a:t>numbers</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part</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area</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company</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amount</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family</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population</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room</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eyes</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volume</a:t>
                      </a:r>
                      <a:endParaRPr lang="en-US" sz="2800" dirty="0">
                        <a:latin typeface="Arial" panose="020B0604020202020204" pitchFamily="34" charset="0"/>
                        <a:cs typeface="Arial" panose="020B0604020202020204" pitchFamily="34" charset="0"/>
                      </a:endParaRPr>
                    </a:p>
                  </a:txBody>
                  <a:tcPr marL="81652" marR="81652" marT="41486" marB="41486">
                    <a:lnL w="720">
                      <a:solidFill>
                        <a:srgbClr val="FFFFFF"/>
                      </a:solidFill>
                    </a:lnL>
                    <a:lnR w="720">
                      <a:solidFill>
                        <a:srgbClr val="FFFFFF"/>
                      </a:solidFill>
                    </a:lnR>
                    <a:lnT w="720">
                      <a:solidFill>
                        <a:srgbClr val="FFFFFF"/>
                      </a:solidFill>
                    </a:lnT>
                    <a:lnB w="720">
                      <a:solidFill>
                        <a:srgbClr val="FFFFFF"/>
                      </a:solidFill>
                    </a:lnB>
                    <a:solidFill>
                      <a:schemeClr val="bg1"/>
                    </a:solidFill>
                  </a:tcPr>
                </a:tc>
                <a:tc>
                  <a:txBody>
                    <a:bodyPr/>
                    <a:lstStyle/>
                    <a:p>
                      <a:pPr algn="ctr"/>
                      <a:r>
                        <a:rPr lang="en-US" sz="2800" spc="-1" dirty="0">
                          <a:latin typeface="Arial" panose="020B0604020202020204" pitchFamily="34" charset="0"/>
                          <a:cs typeface="Arial" panose="020B0604020202020204" pitchFamily="34" charset="0"/>
                        </a:rPr>
                        <a:t>success</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majority</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interest</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importance </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difficulty</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problem</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pleasure</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beauty</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artist</a:t>
                      </a:r>
                      <a:endParaRPr lang="en-US" sz="2800" dirty="0">
                        <a:latin typeface="Arial" panose="020B0604020202020204" pitchFamily="34" charset="0"/>
                        <a:cs typeface="Arial" panose="020B0604020202020204" pitchFamily="34" charset="0"/>
                      </a:endParaRPr>
                    </a:p>
                    <a:p>
                      <a:pPr algn="ctr"/>
                      <a:r>
                        <a:rPr lang="en-US" sz="2800" spc="-1" dirty="0">
                          <a:latin typeface="Arial" panose="020B0604020202020204" pitchFamily="34" charset="0"/>
                          <a:cs typeface="Arial" panose="020B0604020202020204" pitchFamily="34" charset="0"/>
                        </a:rPr>
                        <a:t>surprise</a:t>
                      </a:r>
                      <a:endParaRPr lang="en-US" sz="2800" dirty="0">
                        <a:latin typeface="Arial" panose="020B0604020202020204" pitchFamily="34" charset="0"/>
                        <a:cs typeface="Arial" panose="020B0604020202020204" pitchFamily="34" charset="0"/>
                      </a:endParaRPr>
                    </a:p>
                  </a:txBody>
                  <a:tcPr marL="81652" marR="81652" marT="41486" marB="41486">
                    <a:lnL w="720">
                      <a:solidFill>
                        <a:srgbClr val="FFFFFF"/>
                      </a:solidFill>
                    </a:lnL>
                    <a:lnR w="720">
                      <a:solidFill>
                        <a:srgbClr val="FFFFFF"/>
                      </a:solidFill>
                    </a:lnR>
                    <a:lnT w="720">
                      <a:solidFill>
                        <a:srgbClr val="FFFFFF"/>
                      </a:solidFill>
                    </a:lnT>
                    <a:lnB w="720">
                      <a:solidFill>
                        <a:srgbClr val="FFFFFF"/>
                      </a:solidFill>
                    </a:lnB>
                    <a:solidFill>
                      <a:schemeClr val="bg1"/>
                    </a:solidFill>
                  </a:tcPr>
                </a:tc>
                <a:extLst>
                  <a:ext uri="{0D108BD9-81ED-4DB2-BD59-A6C34878D82A}">
                    <a16:rowId xmlns:a16="http://schemas.microsoft.com/office/drawing/2014/main" val="10001"/>
                  </a:ext>
                </a:extLst>
              </a:tr>
            </a:tbl>
          </a:graphicData>
        </a:graphic>
      </p:graphicFrame>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256078913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TextShape 1"/>
          <p:cNvSpPr txBox="1"/>
          <p:nvPr/>
        </p:nvSpPr>
        <p:spPr>
          <a:xfrm>
            <a:off x="1152939" y="273629"/>
            <a:ext cx="8230464" cy="1144921"/>
          </a:xfrm>
          <a:prstGeom prst="rect">
            <a:avLst/>
          </a:prstGeom>
          <a:noFill/>
          <a:ln>
            <a:noFill/>
          </a:ln>
        </p:spPr>
        <p:txBody>
          <a:bodyPr lIns="0" tIns="0" rIns="0" bIns="0" anchor="ctr"/>
          <a:lstStyle/>
          <a:p>
            <a:pPr>
              <a:defRPr/>
            </a:pPr>
            <a:r>
              <a:rPr lang="hu-HU" sz="4400" spc="-1" dirty="0">
                <a:latin typeface="Arial"/>
              </a:rPr>
              <a:t>5. </a:t>
            </a:r>
            <a:r>
              <a:rPr lang="en-GB" sz="4400" spc="-1" dirty="0">
                <a:latin typeface="Arial"/>
              </a:rPr>
              <a:t>Link</a:t>
            </a:r>
            <a:r>
              <a:rPr lang="hu-HU" sz="4400" spc="-1" dirty="0">
                <a:latin typeface="Arial"/>
              </a:rPr>
              <a:t>ing </a:t>
            </a:r>
            <a:r>
              <a:rPr lang="hu-HU" sz="4400" spc="-1" dirty="0" err="1">
                <a:latin typeface="Arial"/>
              </a:rPr>
              <a:t>words</a:t>
            </a:r>
            <a:r>
              <a:rPr lang="hu-HU" sz="4400" spc="-1" dirty="0">
                <a:latin typeface="Arial"/>
              </a:rPr>
              <a:t> (</a:t>
            </a:r>
            <a:r>
              <a:rPr lang="hu-HU" sz="4400" spc="-1" dirty="0" err="1">
                <a:latin typeface="Arial"/>
              </a:rPr>
              <a:t>linkers</a:t>
            </a:r>
            <a:r>
              <a:rPr lang="hu-HU" sz="4400" spc="-1" dirty="0">
                <a:latin typeface="Arial"/>
              </a:rPr>
              <a:t>)</a:t>
            </a:r>
            <a:endParaRPr sz="4400" dirty="0"/>
          </a:p>
        </p:txBody>
      </p:sp>
      <p:sp>
        <p:nvSpPr>
          <p:cNvPr id="93" name="TextShape 2"/>
          <p:cNvSpPr txBox="1"/>
          <p:nvPr/>
        </p:nvSpPr>
        <p:spPr>
          <a:xfrm>
            <a:off x="1152939" y="1458243"/>
            <a:ext cx="9676260" cy="4796720"/>
          </a:xfrm>
          <a:prstGeom prst="rect">
            <a:avLst/>
          </a:prstGeom>
          <a:noFill/>
          <a:ln>
            <a:noFill/>
          </a:ln>
        </p:spPr>
        <p:txBody>
          <a:bodyPr lIns="0" tIns="0" rIns="0" bIns="0"/>
          <a:lstStyle/>
          <a:p>
            <a:pPr marL="555177" indent="-457200" algn="just">
              <a:lnSpc>
                <a:spcPct val="150000"/>
              </a:lnSpc>
              <a:buClr>
                <a:srgbClr val="FFFFFF"/>
              </a:buClr>
              <a:buSzPct val="45000"/>
              <a:buFont typeface="Arial" panose="020B0604020202020204" pitchFamily="34" charset="0"/>
              <a:buChar char="•"/>
              <a:defRPr/>
            </a:pPr>
            <a:r>
              <a:rPr lang="hu-HU" sz="2903" spc="-1" dirty="0">
                <a:latin typeface="Arial"/>
              </a:rPr>
              <a:t>- </a:t>
            </a:r>
            <a:r>
              <a:rPr lang="en-GB" sz="2903" spc="-1" dirty="0">
                <a:latin typeface="Arial"/>
              </a:rPr>
              <a:t>link clauses and sentences together</a:t>
            </a:r>
            <a:endParaRPr lang="hu-HU" sz="2903" spc="-1" dirty="0">
              <a:solidFill>
                <a:srgbClr val="CC3300"/>
              </a:solidFill>
              <a:latin typeface="Arial"/>
            </a:endParaRPr>
          </a:p>
          <a:p>
            <a:pPr marL="555177" indent="-457200" algn="just">
              <a:lnSpc>
                <a:spcPct val="150000"/>
              </a:lnSpc>
              <a:buClr>
                <a:srgbClr val="FFFFFF"/>
              </a:buClr>
              <a:buSzPct val="45000"/>
              <a:buFont typeface="Arial" panose="020B0604020202020204" pitchFamily="34" charset="0"/>
              <a:buChar char="•"/>
              <a:defRPr/>
            </a:pPr>
            <a:r>
              <a:rPr lang="hu-HU" sz="2903" spc="-1" dirty="0">
                <a:latin typeface="Arial"/>
              </a:rPr>
              <a:t>- </a:t>
            </a:r>
            <a:r>
              <a:rPr lang="en-GB" sz="2903" spc="-1" dirty="0">
                <a:latin typeface="Arial"/>
              </a:rPr>
              <a:t>show the relationships between them</a:t>
            </a:r>
            <a:endParaRPr lang="hu-HU" sz="2903" spc="-1" dirty="0">
              <a:latin typeface="Arial"/>
            </a:endParaRPr>
          </a:p>
          <a:p>
            <a:pPr marL="555177" indent="-457200" algn="just">
              <a:lnSpc>
                <a:spcPct val="150000"/>
              </a:lnSpc>
              <a:buClr>
                <a:srgbClr val="FFFFFF"/>
              </a:buClr>
              <a:buSzPct val="45000"/>
              <a:buFont typeface="Arial" panose="020B0604020202020204" pitchFamily="34" charset="0"/>
              <a:buChar char="•"/>
              <a:defRPr/>
            </a:pPr>
            <a:r>
              <a:rPr lang="hu-HU" sz="2903" spc="-1" dirty="0">
                <a:latin typeface="Arial"/>
              </a:rPr>
              <a:t>- </a:t>
            </a:r>
            <a:r>
              <a:rPr lang="en-GB" sz="2903" spc="-1" dirty="0">
                <a:latin typeface="Arial"/>
              </a:rPr>
              <a:t>add information</a:t>
            </a:r>
            <a:endParaRPr lang="hu-HU" sz="2903" spc="-1" dirty="0">
              <a:latin typeface="Arial"/>
            </a:endParaRPr>
          </a:p>
          <a:p>
            <a:pPr marL="555177" indent="-457200" algn="just">
              <a:lnSpc>
                <a:spcPct val="150000"/>
              </a:lnSpc>
              <a:buClr>
                <a:srgbClr val="FFFFFF"/>
              </a:buClr>
              <a:buSzPct val="45000"/>
              <a:buFont typeface="Arial" panose="020B0604020202020204" pitchFamily="34" charset="0"/>
              <a:buChar char="•"/>
              <a:defRPr/>
            </a:pPr>
            <a:r>
              <a:rPr lang="hu-HU" sz="2903" spc="-1" dirty="0">
                <a:latin typeface="Arial"/>
              </a:rPr>
              <a:t>- </a:t>
            </a:r>
            <a:r>
              <a:rPr lang="en-GB" sz="2903" spc="-1" dirty="0">
                <a:latin typeface="Arial"/>
              </a:rPr>
              <a:t>indicate a contrast or make a concession</a:t>
            </a:r>
            <a:endParaRPr lang="hu-HU" sz="2903" spc="-1" dirty="0">
              <a:latin typeface="Arial"/>
            </a:endParaRPr>
          </a:p>
          <a:p>
            <a:pPr marL="555177" indent="-457200" algn="just">
              <a:lnSpc>
                <a:spcPct val="150000"/>
              </a:lnSpc>
              <a:buClr>
                <a:srgbClr val="FFFFFF"/>
              </a:buClr>
              <a:buSzPct val="45000"/>
              <a:buFont typeface="Arial" panose="020B0604020202020204" pitchFamily="34" charset="0"/>
              <a:buChar char="•"/>
              <a:defRPr/>
            </a:pPr>
            <a:r>
              <a:rPr lang="hu-HU" sz="2903" spc="-1" dirty="0">
                <a:latin typeface="Arial"/>
              </a:rPr>
              <a:t>- </a:t>
            </a:r>
            <a:r>
              <a:rPr lang="en-GB" sz="2903" spc="-1" dirty="0">
                <a:latin typeface="Arial"/>
              </a:rPr>
              <a:t>show a cause/effect relationship</a:t>
            </a:r>
            <a:endParaRPr lang="hu-HU" sz="2903" spc="-1" dirty="0">
              <a:latin typeface="Arial"/>
            </a:endParaRPr>
          </a:p>
          <a:p>
            <a:pPr marL="555177" indent="-457200" algn="just">
              <a:lnSpc>
                <a:spcPct val="150000"/>
              </a:lnSpc>
              <a:buClr>
                <a:srgbClr val="FFFFFF"/>
              </a:buClr>
              <a:buSzPct val="45000"/>
              <a:buFont typeface="Arial" panose="020B0604020202020204" pitchFamily="34" charset="0"/>
              <a:buChar char="•"/>
              <a:defRPr/>
            </a:pPr>
            <a:r>
              <a:rPr lang="hu-HU" sz="2903" spc="-1" dirty="0">
                <a:latin typeface="Arial"/>
              </a:rPr>
              <a:t>- </a:t>
            </a:r>
            <a:r>
              <a:rPr lang="en-GB" sz="2903" spc="-1" dirty="0">
                <a:latin typeface="Arial"/>
              </a:rPr>
              <a:t>temporal linkers sequence parts of a text in a kind of </a:t>
            </a:r>
            <a:r>
              <a:rPr lang="hu-HU" sz="2903" spc="-1" dirty="0">
                <a:latin typeface="Arial"/>
              </a:rPr>
              <a:t>  </a:t>
            </a:r>
          </a:p>
          <a:p>
            <a:pPr marL="555177" indent="-457200" algn="just">
              <a:lnSpc>
                <a:spcPct val="150000"/>
              </a:lnSpc>
              <a:buClr>
                <a:srgbClr val="FFFFFF"/>
              </a:buClr>
              <a:buSzPct val="45000"/>
              <a:buFont typeface="Arial" panose="020B0604020202020204" pitchFamily="34" charset="0"/>
              <a:buChar char="•"/>
              <a:defRPr/>
            </a:pPr>
            <a:r>
              <a:rPr lang="hu-HU" sz="2903" spc="-1" dirty="0">
                <a:latin typeface="Arial"/>
              </a:rPr>
              <a:t>  </a:t>
            </a:r>
            <a:r>
              <a:rPr lang="en-GB" sz="2903" spc="-1" dirty="0">
                <a:latin typeface="Arial"/>
              </a:rPr>
              <a:t>time order</a:t>
            </a:r>
            <a:endParaRPr sz="1633" dirty="0"/>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261324834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0829199" cy="6857999"/>
          </a:xfrm>
          <a:prstGeom prst="rect">
            <a:avLst/>
          </a:prstGeom>
          <a:noFill/>
          <a:extLst>
            <a:ext uri="{909E8E84-426E-40DD-AFC4-6F175D3DCCD1}">
              <a14:hiddenFill xmlns:a14="http://schemas.microsoft.com/office/drawing/2010/main">
                <a:solidFill>
                  <a:srgbClr val="FFFFFF"/>
                </a:solidFill>
              </a14:hiddenFill>
            </a:ext>
          </a:extLst>
        </p:spPr>
      </p:pic>
      <p:pic>
        <p:nvPicPr>
          <p:cNvPr id="4" name="Kép 3"/>
          <p:cNvPicPr>
            <a:picLocks noChangeAspect="1"/>
          </p:cNvPicPr>
          <p:nvPr/>
        </p:nvPicPr>
        <p:blipFill>
          <a:blip r:embed="rId3"/>
          <a:stretch>
            <a:fillRect/>
          </a:stretch>
        </p:blipFill>
        <p:spPr>
          <a:xfrm>
            <a:off x="10829199" y="0"/>
            <a:ext cx="1362801" cy="1155111"/>
          </a:xfrm>
          <a:prstGeom prst="rect">
            <a:avLst/>
          </a:prstGeom>
        </p:spPr>
      </p:pic>
    </p:spTree>
    <p:extLst>
      <p:ext uri="{BB962C8B-B14F-4D97-AF65-F5344CB8AC3E}">
        <p14:creationId xmlns:p14="http://schemas.microsoft.com/office/powerpoint/2010/main" val="403003069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cím 1"/>
          <p:cNvSpPr>
            <a:spLocks noGrp="1"/>
          </p:cNvSpPr>
          <p:nvPr>
            <p:ph type="subTitle"/>
          </p:nvPr>
        </p:nvSpPr>
        <p:spPr>
          <a:xfrm>
            <a:off x="980661" y="1155111"/>
            <a:ext cx="9848538" cy="5308397"/>
          </a:xfrm>
        </p:spPr>
        <p:txBody>
          <a:bodyPr/>
          <a:lstStyle/>
          <a:p>
            <a:pPr>
              <a:defRPr/>
            </a:pPr>
            <a:r>
              <a:rPr lang="en-GB" dirty="0">
                <a:latin typeface="Arial" panose="020B0604020202020204" pitchFamily="34" charset="0"/>
                <a:cs typeface="Arial" panose="020B0604020202020204" pitchFamily="34" charset="0"/>
              </a:rPr>
              <a:t>Different linkers may have similar functions, but you cannot usually replace one linker with another without changing the meaning or grammar. </a:t>
            </a:r>
          </a:p>
          <a:p>
            <a:pPr>
              <a:defRPr/>
            </a:pPr>
            <a:r>
              <a:rPr lang="en-GB" dirty="0">
                <a:latin typeface="Arial" panose="020B0604020202020204" pitchFamily="34" charset="0"/>
                <a:cs typeface="Arial" panose="020B0604020202020204" pitchFamily="34" charset="0"/>
              </a:rPr>
              <a:t>i.e. </a:t>
            </a:r>
            <a:r>
              <a:rPr lang="hu-HU" dirty="0">
                <a:latin typeface="Arial" panose="020B0604020202020204" pitchFamily="34" charset="0"/>
                <a:cs typeface="Arial" panose="020B0604020202020204" pitchFamily="34" charset="0"/>
              </a:rPr>
              <a:t>l</a:t>
            </a:r>
            <a:r>
              <a:rPr lang="en-GB" dirty="0">
                <a:latin typeface="Arial" panose="020B0604020202020204" pitchFamily="34" charset="0"/>
                <a:cs typeface="Arial" panose="020B0604020202020204" pitchFamily="34" charset="0"/>
              </a:rPr>
              <a:t>inkers are </a:t>
            </a:r>
            <a:r>
              <a:rPr lang="en-GB" b="1" dirty="0">
                <a:latin typeface="Arial" panose="020B0604020202020204" pitchFamily="34" charset="0"/>
                <a:cs typeface="Arial" panose="020B0604020202020204" pitchFamily="34" charset="0"/>
              </a:rPr>
              <a:t>not interchangeable</a:t>
            </a:r>
          </a:p>
          <a:p>
            <a:pPr marL="0" indent="0">
              <a:buNone/>
              <a:defRPr/>
            </a:pPr>
            <a:endParaRPr lang="en-GB" b="1" dirty="0">
              <a:latin typeface="Arial" panose="020B0604020202020204" pitchFamily="34" charset="0"/>
              <a:cs typeface="Arial" panose="020B0604020202020204" pitchFamily="34" charset="0"/>
            </a:endParaRPr>
          </a:p>
          <a:p>
            <a:pPr>
              <a:defRPr/>
            </a:pPr>
            <a:r>
              <a:rPr lang="en-GB" dirty="0">
                <a:latin typeface="Arial" panose="020B0604020202020204" pitchFamily="34" charset="0"/>
                <a:cs typeface="Arial" panose="020B0604020202020204" pitchFamily="34" charset="0"/>
              </a:rPr>
              <a:t>Possible exceptions:</a:t>
            </a:r>
            <a:r>
              <a:rPr lang="hu-HU" dirty="0">
                <a:latin typeface="Arial" panose="020B0604020202020204" pitchFamily="34" charset="0"/>
                <a:cs typeface="Arial" panose="020B0604020202020204" pitchFamily="34" charset="0"/>
              </a:rPr>
              <a:t> </a:t>
            </a:r>
            <a:r>
              <a:rPr lang="hu-HU" i="1" dirty="0">
                <a:solidFill>
                  <a:srgbClr val="FF0000"/>
                </a:solidFill>
                <a:latin typeface="Arial" panose="020B0604020202020204" pitchFamily="34" charset="0"/>
                <a:cs typeface="Arial" panose="020B0604020202020204" pitchFamily="34" charset="0"/>
              </a:rPr>
              <a:t>de</a:t>
            </a:r>
            <a:r>
              <a:rPr lang="en-GB" i="1" dirty="0">
                <a:solidFill>
                  <a:srgbClr val="FF0000"/>
                </a:solidFill>
                <a:latin typeface="Arial" panose="020B0604020202020204" pitchFamily="34" charset="0"/>
                <a:cs typeface="Arial" panose="020B0604020202020204" pitchFamily="34" charset="0"/>
              </a:rPr>
              <a:t>spite</a:t>
            </a:r>
            <a:r>
              <a:rPr lang="en-GB" i="1"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and</a:t>
            </a:r>
            <a:r>
              <a:rPr lang="en-GB" i="1" dirty="0">
                <a:latin typeface="Arial" panose="020B0604020202020204" pitchFamily="34" charset="0"/>
                <a:cs typeface="Arial" panose="020B0604020202020204" pitchFamily="34" charset="0"/>
              </a:rPr>
              <a:t> </a:t>
            </a:r>
            <a:r>
              <a:rPr lang="en-GB" i="1" dirty="0">
                <a:solidFill>
                  <a:srgbClr val="FF0000"/>
                </a:solidFill>
                <a:latin typeface="Arial" panose="020B0604020202020204" pitchFamily="34" charset="0"/>
                <a:cs typeface="Arial" panose="020B0604020202020204" pitchFamily="34" charset="0"/>
              </a:rPr>
              <a:t>in spite of </a:t>
            </a:r>
            <a:r>
              <a:rPr lang="en-GB" dirty="0">
                <a:latin typeface="Arial" panose="020B0604020202020204" pitchFamily="34" charset="0"/>
                <a:cs typeface="Arial" panose="020B0604020202020204" pitchFamily="34" charset="0"/>
              </a:rPr>
              <a:t>(despite is more common)</a:t>
            </a:r>
            <a:endParaRPr lang="en-GB" i="1" dirty="0">
              <a:latin typeface="Arial" panose="020B0604020202020204" pitchFamily="34" charset="0"/>
              <a:cs typeface="Arial" panose="020B0604020202020204" pitchFamily="34" charset="0"/>
            </a:endParaRPr>
          </a:p>
          <a:p>
            <a:pPr>
              <a:defRPr/>
            </a:pPr>
            <a:endParaRPr lang="en-GB" dirty="0"/>
          </a:p>
        </p:txBody>
      </p:sp>
      <p:pic>
        <p:nvPicPr>
          <p:cNvPr id="3" name="Kép 2"/>
          <p:cNvPicPr>
            <a:picLocks noChangeAspect="1"/>
          </p:cNvPicPr>
          <p:nvPr/>
        </p:nvPicPr>
        <p:blipFill>
          <a:blip r:embed="rId2"/>
          <a:stretch>
            <a:fillRect/>
          </a:stretch>
        </p:blipFill>
        <p:spPr>
          <a:xfrm>
            <a:off x="10829199" y="0"/>
            <a:ext cx="1362801" cy="1155111"/>
          </a:xfrm>
          <a:prstGeom prst="rect">
            <a:avLst/>
          </a:prstGeom>
        </p:spPr>
      </p:pic>
      <p:sp>
        <p:nvSpPr>
          <p:cNvPr id="4" name="Téglalap 3"/>
          <p:cNvSpPr/>
          <p:nvPr/>
        </p:nvSpPr>
        <p:spPr>
          <a:xfrm>
            <a:off x="980661" y="577555"/>
            <a:ext cx="5406887" cy="769441"/>
          </a:xfrm>
          <a:prstGeom prst="rect">
            <a:avLst/>
          </a:prstGeom>
        </p:spPr>
        <p:txBody>
          <a:bodyPr wrap="square">
            <a:spAutoFit/>
          </a:bodyPr>
          <a:lstStyle/>
          <a:p>
            <a:r>
              <a:rPr lang="hu-HU" sz="4400" spc="-1" dirty="0">
                <a:solidFill>
                  <a:prstClr val="black"/>
                </a:solidFill>
                <a:latin typeface="Arial"/>
              </a:rPr>
              <a:t>5. </a:t>
            </a:r>
            <a:r>
              <a:rPr lang="en-GB" sz="4400" spc="-1" dirty="0">
                <a:solidFill>
                  <a:prstClr val="black"/>
                </a:solidFill>
                <a:latin typeface="Arial"/>
              </a:rPr>
              <a:t>Link</a:t>
            </a:r>
            <a:r>
              <a:rPr lang="hu-HU" sz="4400" spc="-1" dirty="0">
                <a:solidFill>
                  <a:prstClr val="black"/>
                </a:solidFill>
                <a:latin typeface="Arial"/>
              </a:rPr>
              <a:t>ing </a:t>
            </a:r>
            <a:r>
              <a:rPr lang="hu-HU" sz="4400" spc="-1" dirty="0" err="1">
                <a:solidFill>
                  <a:prstClr val="black"/>
                </a:solidFill>
                <a:latin typeface="Arial"/>
              </a:rPr>
              <a:t>words</a:t>
            </a:r>
            <a:endParaRPr lang="hu-HU" dirty="0"/>
          </a:p>
        </p:txBody>
      </p:sp>
    </p:spTree>
    <p:extLst>
      <p:ext uri="{BB962C8B-B14F-4D97-AF65-F5344CB8AC3E}">
        <p14:creationId xmlns:p14="http://schemas.microsoft.com/office/powerpoint/2010/main" val="395590395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TextShape 1"/>
          <p:cNvSpPr txBox="1"/>
          <p:nvPr/>
        </p:nvSpPr>
        <p:spPr>
          <a:xfrm>
            <a:off x="1166191" y="234675"/>
            <a:ext cx="8230464" cy="1144921"/>
          </a:xfrm>
          <a:prstGeom prst="rect">
            <a:avLst/>
          </a:prstGeom>
          <a:noFill/>
          <a:ln>
            <a:noFill/>
          </a:ln>
        </p:spPr>
        <p:txBody>
          <a:bodyPr lIns="0" tIns="0" rIns="0" bIns="0" anchor="ctr"/>
          <a:lstStyle/>
          <a:p>
            <a:pPr>
              <a:defRPr/>
            </a:pPr>
            <a:r>
              <a:rPr lang="hu-HU" sz="4400" spc="-1" dirty="0">
                <a:latin typeface="Arial"/>
              </a:rPr>
              <a:t>5. </a:t>
            </a:r>
            <a:r>
              <a:rPr lang="en-GB" sz="4400" spc="-1" dirty="0">
                <a:latin typeface="Arial"/>
              </a:rPr>
              <a:t>Link</a:t>
            </a:r>
            <a:r>
              <a:rPr lang="hu-HU" sz="4400" spc="-1" dirty="0">
                <a:latin typeface="Arial"/>
              </a:rPr>
              <a:t>ing </a:t>
            </a:r>
            <a:r>
              <a:rPr lang="hu-HU" sz="4400" spc="-1" dirty="0" err="1">
                <a:latin typeface="Arial"/>
              </a:rPr>
              <a:t>words</a:t>
            </a:r>
            <a:r>
              <a:rPr lang="en-GB" sz="3992" spc="-1" dirty="0">
                <a:latin typeface="Arial"/>
              </a:rPr>
              <a:t> </a:t>
            </a:r>
            <a:endParaRPr sz="1633" dirty="0"/>
          </a:p>
        </p:txBody>
      </p:sp>
      <p:sp>
        <p:nvSpPr>
          <p:cNvPr id="102" name="TextShape 2"/>
          <p:cNvSpPr txBox="1"/>
          <p:nvPr/>
        </p:nvSpPr>
        <p:spPr>
          <a:xfrm>
            <a:off x="1166191" y="1604081"/>
            <a:ext cx="10204173" cy="4783468"/>
          </a:xfrm>
          <a:prstGeom prst="rect">
            <a:avLst/>
          </a:prstGeom>
          <a:noFill/>
          <a:ln>
            <a:noFill/>
          </a:ln>
        </p:spPr>
        <p:txBody>
          <a:bodyPr lIns="0" tIns="0" rIns="0" bIns="0"/>
          <a:lstStyle/>
          <a:p>
            <a:pPr marL="97977">
              <a:buClr>
                <a:srgbClr val="FFFFFF"/>
              </a:buClr>
              <a:buSzPct val="45000"/>
              <a:defRPr/>
            </a:pPr>
            <a:r>
              <a:rPr lang="en-GB" sz="2903" spc="-1" dirty="0">
                <a:latin typeface="Arial"/>
              </a:rPr>
              <a:t>“</a:t>
            </a:r>
            <a:r>
              <a:rPr lang="en-GB" sz="2903" spc="-1" dirty="0">
                <a:solidFill>
                  <a:srgbClr val="FF0000"/>
                </a:solidFill>
                <a:latin typeface="Arial"/>
              </a:rPr>
              <a:t>On the contrary...</a:t>
            </a:r>
            <a:r>
              <a:rPr lang="en-GB" sz="2903" spc="-1" dirty="0">
                <a:latin typeface="Arial"/>
              </a:rPr>
              <a:t>” : </a:t>
            </a:r>
            <a:r>
              <a:rPr lang="en-GB" sz="2903" b="1" spc="-1" dirty="0">
                <a:latin typeface="Arial"/>
              </a:rPr>
              <a:t>reinforces</a:t>
            </a:r>
            <a:r>
              <a:rPr lang="en-GB" sz="2903" spc="-1" dirty="0">
                <a:latin typeface="Arial"/>
              </a:rPr>
              <a:t>/underlines what was said before, by introducing an opposite idea.</a:t>
            </a:r>
          </a:p>
          <a:p>
            <a:pPr marL="97977">
              <a:buClr>
                <a:srgbClr val="FFFFFF"/>
              </a:buClr>
              <a:buSzPct val="45000"/>
              <a:defRPr/>
            </a:pPr>
            <a:endParaRPr lang="en-GB" sz="2903" spc="-1" dirty="0">
              <a:latin typeface="Arial"/>
            </a:endParaRPr>
          </a:p>
          <a:p>
            <a:pPr marL="97977">
              <a:buClr>
                <a:srgbClr val="FFFFFF"/>
              </a:buClr>
              <a:buSzPct val="45000"/>
              <a:defRPr/>
            </a:pPr>
            <a:r>
              <a:rPr lang="en-GB" sz="2903" spc="-1" dirty="0" err="1">
                <a:solidFill>
                  <a:schemeClr val="accent2">
                    <a:lumMod val="50000"/>
                  </a:schemeClr>
                </a:solidFill>
                <a:latin typeface="Arial"/>
              </a:rPr>
              <a:t>Dr.</a:t>
            </a:r>
            <a:r>
              <a:rPr lang="en-GB" sz="2903" spc="-1" dirty="0">
                <a:solidFill>
                  <a:schemeClr val="accent2">
                    <a:lumMod val="50000"/>
                  </a:schemeClr>
                </a:solidFill>
                <a:latin typeface="Arial"/>
              </a:rPr>
              <a:t> Smith is not active at the university. </a:t>
            </a:r>
            <a:r>
              <a:rPr lang="en-GB" sz="2903" spc="-1" dirty="0">
                <a:solidFill>
                  <a:srgbClr val="FF0000"/>
                </a:solidFill>
                <a:latin typeface="Arial"/>
              </a:rPr>
              <a:t>On the contrary</a:t>
            </a:r>
            <a:r>
              <a:rPr lang="en-GB" sz="2903" spc="-1" dirty="0">
                <a:solidFill>
                  <a:schemeClr val="accent2">
                    <a:lumMod val="50000"/>
                  </a:schemeClr>
                </a:solidFill>
                <a:latin typeface="Arial"/>
              </a:rPr>
              <a:t>, he has been retired for 15 years.</a:t>
            </a:r>
          </a:p>
          <a:p>
            <a:pPr marL="97978">
              <a:buClr>
                <a:srgbClr val="FFFFFF"/>
              </a:buClr>
              <a:buSzPct val="45000"/>
              <a:defRPr/>
            </a:pPr>
            <a:endParaRPr lang="en-GB" sz="2903" spc="-1" dirty="0">
              <a:latin typeface="Arial"/>
            </a:endParaRPr>
          </a:p>
          <a:p>
            <a:pPr marL="97978">
              <a:buClr>
                <a:srgbClr val="FFFFFF"/>
              </a:buClr>
              <a:buSzPct val="45000"/>
              <a:defRPr/>
            </a:pPr>
            <a:r>
              <a:rPr lang="en-GB" sz="2903" spc="-1" dirty="0">
                <a:latin typeface="Arial"/>
              </a:rPr>
              <a:t>“</a:t>
            </a:r>
            <a:r>
              <a:rPr lang="en-GB" sz="2903" spc="-1" dirty="0">
                <a:solidFill>
                  <a:srgbClr val="FF0000"/>
                </a:solidFill>
                <a:latin typeface="Arial"/>
              </a:rPr>
              <a:t>In contrast</a:t>
            </a:r>
            <a:r>
              <a:rPr lang="en-GB" sz="2903" spc="-1" dirty="0">
                <a:latin typeface="Arial"/>
              </a:rPr>
              <a:t>” makes a neutral contrast.</a:t>
            </a:r>
            <a:endParaRPr lang="en-GB" sz="2903" spc="-1" dirty="0">
              <a:solidFill>
                <a:srgbClr val="7030A0"/>
              </a:solidFill>
              <a:latin typeface="Arial"/>
            </a:endParaRPr>
          </a:p>
          <a:p>
            <a:pPr marL="97977">
              <a:buClr>
                <a:srgbClr val="FFFFFF"/>
              </a:buClr>
              <a:buSzPct val="45000"/>
              <a:defRPr/>
            </a:pPr>
            <a:endParaRPr lang="en-GB" sz="2903" spc="-1" dirty="0">
              <a:solidFill>
                <a:srgbClr val="7030A0"/>
              </a:solidFill>
              <a:latin typeface="Arial"/>
            </a:endParaRPr>
          </a:p>
          <a:p>
            <a:pPr marL="97977">
              <a:buClr>
                <a:srgbClr val="FFFFFF"/>
              </a:buClr>
              <a:buSzPct val="45000"/>
              <a:defRPr/>
            </a:pPr>
            <a:r>
              <a:rPr lang="en-GB" sz="2903" spc="-1" dirty="0">
                <a:solidFill>
                  <a:srgbClr val="7030A0"/>
                </a:solidFill>
                <a:latin typeface="Arial"/>
              </a:rPr>
              <a:t>Butter and olive oil are expensive, but delicious. Margarine, </a:t>
            </a:r>
            <a:r>
              <a:rPr lang="en-GB" sz="2903" spc="-1" dirty="0">
                <a:solidFill>
                  <a:srgbClr val="FF0000"/>
                </a:solidFill>
                <a:latin typeface="Arial"/>
              </a:rPr>
              <a:t>in contrast</a:t>
            </a:r>
            <a:r>
              <a:rPr lang="en-GB" sz="2903" spc="-1" dirty="0">
                <a:solidFill>
                  <a:srgbClr val="7030A0"/>
                </a:solidFill>
                <a:latin typeface="Arial"/>
              </a:rPr>
              <a:t>, is cheap but foul tasting.</a:t>
            </a:r>
            <a:endParaRPr sz="1633" dirty="0">
              <a:solidFill>
                <a:srgbClr val="7030A0"/>
              </a:solidFill>
            </a:endParaRPr>
          </a:p>
          <a:p>
            <a:pPr marL="391910" indent="-293933">
              <a:buClr>
                <a:srgbClr val="FFFFFF"/>
              </a:buClr>
              <a:buSzPct val="45000"/>
              <a:buFont typeface="StarSymbol"/>
              <a:buChar char=""/>
              <a:defRPr/>
            </a:pPr>
            <a:r>
              <a:rPr lang="en-GB" sz="2903" spc="-1" dirty="0">
                <a:latin typeface="Arial"/>
              </a:rPr>
              <a:t> </a:t>
            </a:r>
            <a:endParaRPr sz="1633" dirty="0"/>
          </a:p>
          <a:p>
            <a:pPr marL="391910" indent="-293933">
              <a:buClr>
                <a:srgbClr val="FFFFFF"/>
              </a:buClr>
              <a:buSzPct val="45000"/>
              <a:buFont typeface="StarSymbol"/>
              <a:buChar char=""/>
              <a:defRPr/>
            </a:pPr>
            <a:r>
              <a:rPr lang="en-GB" sz="2903" spc="-1" dirty="0">
                <a:latin typeface="Arial"/>
              </a:rPr>
              <a:t> </a:t>
            </a:r>
            <a:endParaRPr sz="1633" dirty="0"/>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3247123715"/>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TextShape 1"/>
          <p:cNvSpPr txBox="1"/>
          <p:nvPr/>
        </p:nvSpPr>
        <p:spPr>
          <a:xfrm>
            <a:off x="1224675" y="445907"/>
            <a:ext cx="8230464" cy="1144921"/>
          </a:xfrm>
          <a:prstGeom prst="rect">
            <a:avLst/>
          </a:prstGeom>
          <a:noFill/>
          <a:ln>
            <a:noFill/>
          </a:ln>
        </p:spPr>
        <p:txBody>
          <a:bodyPr lIns="0" tIns="0" rIns="0" bIns="0" anchor="ctr"/>
          <a:lstStyle/>
          <a:p>
            <a:pPr>
              <a:defRPr/>
            </a:pPr>
            <a:r>
              <a:rPr lang="hu-HU" sz="4400" spc="-1" dirty="0">
                <a:latin typeface="Arial"/>
              </a:rPr>
              <a:t>5. </a:t>
            </a:r>
            <a:r>
              <a:rPr lang="en-GB" sz="4400" spc="-1" dirty="0">
                <a:latin typeface="Arial"/>
              </a:rPr>
              <a:t>Link</a:t>
            </a:r>
            <a:r>
              <a:rPr lang="hu-HU" sz="4400" spc="-1" dirty="0">
                <a:latin typeface="Arial"/>
              </a:rPr>
              <a:t>ing </a:t>
            </a:r>
            <a:r>
              <a:rPr lang="hu-HU" sz="4400" spc="-1" dirty="0" err="1">
                <a:latin typeface="Arial"/>
              </a:rPr>
              <a:t>words</a:t>
            </a:r>
            <a:endParaRPr sz="4400" dirty="0"/>
          </a:p>
        </p:txBody>
      </p:sp>
      <p:sp>
        <p:nvSpPr>
          <p:cNvPr id="104" name="TextShape 2"/>
          <p:cNvSpPr txBox="1"/>
          <p:nvPr/>
        </p:nvSpPr>
        <p:spPr>
          <a:xfrm>
            <a:off x="821633" y="1683842"/>
            <a:ext cx="10111409" cy="4716958"/>
          </a:xfrm>
          <a:prstGeom prst="rect">
            <a:avLst/>
          </a:prstGeom>
          <a:noFill/>
          <a:ln>
            <a:noFill/>
          </a:ln>
        </p:spPr>
        <p:txBody>
          <a:bodyPr lIns="0" tIns="0" rIns="0" bIns="0"/>
          <a:lstStyle/>
          <a:p>
            <a:pPr marL="391910" indent="-293933" algn="just">
              <a:buClr>
                <a:srgbClr val="FFFFFF"/>
              </a:buClr>
              <a:buSzPct val="45000"/>
              <a:buFont typeface="StarSymbol"/>
              <a:buChar char=""/>
              <a:defRPr/>
            </a:pPr>
            <a:r>
              <a:rPr lang="en-GB" sz="2800" spc="-1" dirty="0">
                <a:latin typeface="Arial"/>
              </a:rPr>
              <a:t>“</a:t>
            </a:r>
            <a:r>
              <a:rPr lang="en-GB" sz="2800" spc="-1" dirty="0">
                <a:solidFill>
                  <a:srgbClr val="FF0000"/>
                </a:solidFill>
                <a:latin typeface="Arial"/>
              </a:rPr>
              <a:t>Although</a:t>
            </a:r>
            <a:r>
              <a:rPr lang="en-GB" sz="2800" spc="-1" dirty="0">
                <a:latin typeface="Arial"/>
              </a:rPr>
              <a:t>” contrast two ideas (clauses) in </a:t>
            </a:r>
            <a:r>
              <a:rPr lang="en-GB" sz="2800" b="1" spc="-1" dirty="0">
                <a:latin typeface="Arial"/>
              </a:rPr>
              <a:t>one sentence</a:t>
            </a:r>
            <a:r>
              <a:rPr lang="en-GB" sz="2800" spc="-1" dirty="0">
                <a:latin typeface="Arial"/>
              </a:rPr>
              <a:t>.</a:t>
            </a:r>
            <a:endParaRPr sz="2800" dirty="0"/>
          </a:p>
          <a:p>
            <a:pPr marL="391910" indent="-293933" algn="just">
              <a:buClr>
                <a:srgbClr val="FFFFFF"/>
              </a:buClr>
              <a:buSzPct val="45000"/>
              <a:buFont typeface="StarSymbol"/>
              <a:buChar char=""/>
              <a:defRPr/>
            </a:pPr>
            <a:r>
              <a:rPr lang="en-GB" sz="2800" spc="-1" dirty="0">
                <a:solidFill>
                  <a:srgbClr val="FF0000"/>
                </a:solidFill>
                <a:latin typeface="Arial"/>
              </a:rPr>
              <a:t>Although</a:t>
            </a:r>
            <a:r>
              <a:rPr lang="en-GB" sz="2800" spc="-1" dirty="0">
                <a:solidFill>
                  <a:srgbClr val="CC9900"/>
                </a:solidFill>
                <a:latin typeface="Arial"/>
              </a:rPr>
              <a:t> Jenny lived by the sea, she did not swim.</a:t>
            </a:r>
            <a:endParaRPr sz="2800" dirty="0"/>
          </a:p>
          <a:p>
            <a:pPr marL="391910" indent="-293933" algn="just">
              <a:buClr>
                <a:srgbClr val="FFFFFF"/>
              </a:buClr>
              <a:buSzPct val="45000"/>
              <a:buFont typeface="StarSymbol"/>
              <a:buChar char=""/>
              <a:defRPr/>
            </a:pPr>
            <a:endParaRPr lang="hu-HU" sz="2800" spc="-1" dirty="0">
              <a:latin typeface="Arial"/>
            </a:endParaRPr>
          </a:p>
          <a:p>
            <a:pPr marL="391910" indent="-293933" algn="just">
              <a:buClr>
                <a:srgbClr val="FFFFFF"/>
              </a:buClr>
              <a:buSzPct val="45000"/>
              <a:buFont typeface="StarSymbol"/>
              <a:buChar char=""/>
              <a:defRPr/>
            </a:pPr>
            <a:r>
              <a:rPr lang="en-GB" sz="2800" spc="-1" dirty="0">
                <a:latin typeface="Arial"/>
              </a:rPr>
              <a:t>“</a:t>
            </a:r>
            <a:r>
              <a:rPr lang="en-GB" sz="2800" spc="-1" dirty="0">
                <a:solidFill>
                  <a:srgbClr val="FF0000"/>
                </a:solidFill>
                <a:latin typeface="Arial"/>
              </a:rPr>
              <a:t>However</a:t>
            </a:r>
            <a:r>
              <a:rPr lang="en-GB" sz="2800" spc="-1" dirty="0">
                <a:latin typeface="Arial"/>
              </a:rPr>
              <a:t>” contrasts ideas in </a:t>
            </a:r>
            <a:r>
              <a:rPr lang="en-GB" sz="2800" b="1" spc="-1" dirty="0">
                <a:latin typeface="Arial"/>
              </a:rPr>
              <a:t>two different</a:t>
            </a:r>
            <a:r>
              <a:rPr lang="en-GB" sz="2800" spc="-1" dirty="0">
                <a:latin typeface="Arial"/>
              </a:rPr>
              <a:t> sentences, however.</a:t>
            </a:r>
            <a:endParaRPr sz="2800" dirty="0"/>
          </a:p>
          <a:p>
            <a:pPr marL="391910" indent="-293933" algn="just">
              <a:buClr>
                <a:srgbClr val="FFFFFF"/>
              </a:buClr>
              <a:buSzPct val="45000"/>
              <a:buFont typeface="StarSymbol"/>
              <a:buChar char=""/>
              <a:defRPr/>
            </a:pPr>
            <a:r>
              <a:rPr lang="en-GB" sz="2800" spc="-1" dirty="0">
                <a:solidFill>
                  <a:srgbClr val="CC9900"/>
                </a:solidFill>
                <a:latin typeface="Arial"/>
              </a:rPr>
              <a:t>Jenny lived by the sea. Swimming, </a:t>
            </a:r>
            <a:r>
              <a:rPr lang="en-GB" sz="2800" spc="-1" dirty="0">
                <a:solidFill>
                  <a:srgbClr val="FF0000"/>
                </a:solidFill>
                <a:latin typeface="Arial"/>
              </a:rPr>
              <a:t>however</a:t>
            </a:r>
            <a:r>
              <a:rPr lang="en-GB" sz="2800" spc="-1" dirty="0">
                <a:solidFill>
                  <a:srgbClr val="CC9900"/>
                </a:solidFill>
                <a:latin typeface="Arial"/>
              </a:rPr>
              <a:t>, was not a hobby of hers.</a:t>
            </a:r>
            <a:r>
              <a:rPr lang="en-GB" sz="2800" spc="-1" dirty="0">
                <a:latin typeface="Arial"/>
              </a:rPr>
              <a:t> </a:t>
            </a:r>
            <a:endParaRPr sz="2800" dirty="0"/>
          </a:p>
          <a:p>
            <a:pPr marL="391910" indent="-293933" algn="just">
              <a:buClr>
                <a:srgbClr val="FFFFFF"/>
              </a:buClr>
              <a:buSzPct val="45000"/>
              <a:buFont typeface="StarSymbol"/>
              <a:buChar char=""/>
              <a:defRPr/>
            </a:pPr>
            <a:endParaRPr lang="hu-HU" sz="2800" spc="-1" dirty="0">
              <a:latin typeface="Arial"/>
            </a:endParaRPr>
          </a:p>
          <a:p>
            <a:pPr marL="391910" indent="-293933" algn="just">
              <a:buClr>
                <a:srgbClr val="FFFFFF"/>
              </a:buClr>
              <a:buSzPct val="45000"/>
              <a:buFont typeface="StarSymbol"/>
              <a:buChar char=""/>
              <a:defRPr/>
            </a:pPr>
            <a:r>
              <a:rPr lang="en-GB" sz="2800" spc="-1" dirty="0">
                <a:latin typeface="Arial"/>
              </a:rPr>
              <a:t>It is grammatically correct to use “</a:t>
            </a:r>
            <a:r>
              <a:rPr lang="en-GB" sz="2800" spc="-1" dirty="0">
                <a:solidFill>
                  <a:srgbClr val="FF0000"/>
                </a:solidFill>
                <a:latin typeface="Arial"/>
              </a:rPr>
              <a:t>however</a:t>
            </a:r>
            <a:r>
              <a:rPr lang="en-GB" sz="2800" spc="-1" dirty="0">
                <a:latin typeface="Arial"/>
              </a:rPr>
              <a:t>” to contrast two parts of one sentence separated by a semi colon; </a:t>
            </a:r>
            <a:endParaRPr sz="2800" dirty="0"/>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1964754806"/>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Cím 1"/>
          <p:cNvSpPr>
            <a:spLocks noGrp="1"/>
          </p:cNvSpPr>
          <p:nvPr>
            <p:ph type="title"/>
          </p:nvPr>
        </p:nvSpPr>
        <p:spPr>
          <a:xfrm>
            <a:off x="1053851" y="577555"/>
            <a:ext cx="8230464" cy="1144921"/>
          </a:xfrm>
        </p:spPr>
        <p:txBody>
          <a:bodyPr>
            <a:normAutofit/>
          </a:bodyPr>
          <a:lstStyle/>
          <a:p>
            <a:r>
              <a:rPr lang="hu-HU" spc="-1" dirty="0">
                <a:latin typeface="Arial"/>
              </a:rPr>
              <a:t>5. </a:t>
            </a:r>
            <a:r>
              <a:rPr lang="en-GB" spc="-1" dirty="0">
                <a:latin typeface="Arial"/>
              </a:rPr>
              <a:t>Link</a:t>
            </a:r>
            <a:r>
              <a:rPr lang="hu-HU" spc="-1" dirty="0">
                <a:latin typeface="Arial"/>
              </a:rPr>
              <a:t>ing </a:t>
            </a:r>
            <a:r>
              <a:rPr lang="hu-HU" spc="-1" dirty="0" err="1">
                <a:latin typeface="Arial"/>
              </a:rPr>
              <a:t>words</a:t>
            </a:r>
            <a:endParaRPr lang="en-GB" altLang="en-US" dirty="0">
              <a:solidFill>
                <a:srgbClr val="000000"/>
              </a:solidFill>
              <a:latin typeface="Arial" panose="020B0604020202020204" pitchFamily="34" charset="0"/>
              <a:cs typeface="Arial" panose="020B0604020202020204" pitchFamily="34" charset="0"/>
            </a:endParaRPr>
          </a:p>
        </p:txBody>
      </p:sp>
      <p:sp>
        <p:nvSpPr>
          <p:cNvPr id="52227" name="Szöveg helye 2"/>
          <p:cNvSpPr>
            <a:spLocks noGrp="1"/>
          </p:cNvSpPr>
          <p:nvPr>
            <p:ph type="body"/>
          </p:nvPr>
        </p:nvSpPr>
        <p:spPr>
          <a:xfrm>
            <a:off x="1053851" y="1736034"/>
            <a:ext cx="9388862" cy="4664765"/>
          </a:xfrm>
        </p:spPr>
        <p:txBody>
          <a:bodyPr>
            <a:normAutofit/>
          </a:bodyPr>
          <a:lstStyle/>
          <a:p>
            <a:pPr algn="just" eaLnBrk="1" hangingPunct="1"/>
            <a:r>
              <a:rPr lang="en-GB" altLang="en-US" sz="2800" dirty="0">
                <a:latin typeface="Arial" panose="020B0604020202020204" pitchFamily="34" charset="0"/>
                <a:cs typeface="Arial" panose="020B0604020202020204" pitchFamily="34" charset="0"/>
              </a:rPr>
              <a:t>“</a:t>
            </a:r>
            <a:r>
              <a:rPr lang="en-GB" altLang="en-US" sz="2800" dirty="0">
                <a:solidFill>
                  <a:srgbClr val="FF0000"/>
                </a:solidFill>
                <a:latin typeface="Arial" panose="020B0604020202020204" pitchFamily="34" charset="0"/>
                <a:cs typeface="Arial" panose="020B0604020202020204" pitchFamily="34" charset="0"/>
              </a:rPr>
              <a:t>However</a:t>
            </a:r>
            <a:r>
              <a:rPr lang="en-GB" altLang="en-US" sz="2800" dirty="0">
                <a:latin typeface="Arial" panose="020B0604020202020204" pitchFamily="34" charset="0"/>
                <a:cs typeface="Arial" panose="020B0604020202020204" pitchFamily="34" charset="0"/>
              </a:rPr>
              <a:t>” can come at the start of a sentence, after the subject, after the verb or at the end. </a:t>
            </a:r>
          </a:p>
          <a:p>
            <a:pPr algn="just" eaLnBrk="1" hangingPunct="1"/>
            <a:endParaRPr lang="en-GB" altLang="en-US" sz="2800" dirty="0">
              <a:latin typeface="Arial" panose="020B0604020202020204" pitchFamily="34" charset="0"/>
              <a:cs typeface="Arial" panose="020B0604020202020204" pitchFamily="34" charset="0"/>
            </a:endParaRPr>
          </a:p>
          <a:p>
            <a:pPr algn="just" eaLnBrk="1" hangingPunct="1"/>
            <a:r>
              <a:rPr lang="en-GB" altLang="en-US" sz="2800" dirty="0">
                <a:latin typeface="Arial" panose="020B0604020202020204" pitchFamily="34" charset="0"/>
                <a:cs typeface="Arial" panose="020B0604020202020204" pitchFamily="34" charset="0"/>
              </a:rPr>
              <a:t>Stylistically, </a:t>
            </a:r>
            <a:r>
              <a:rPr lang="en-GB" altLang="en-US" sz="2800" dirty="0">
                <a:solidFill>
                  <a:srgbClr val="FF0000"/>
                </a:solidFill>
                <a:latin typeface="Arial" panose="020B0604020202020204" pitchFamily="34" charset="0"/>
                <a:cs typeface="Arial" panose="020B0604020202020204" pitchFamily="34" charset="0"/>
              </a:rPr>
              <a:t>however</a:t>
            </a:r>
            <a:r>
              <a:rPr lang="en-GB" altLang="en-US" sz="2800" dirty="0">
                <a:latin typeface="Arial" panose="020B0604020202020204" pitchFamily="34" charset="0"/>
                <a:cs typeface="Arial" panose="020B0604020202020204" pitchFamily="34" charset="0"/>
              </a:rPr>
              <a:t>, it is often best to put it after the subject. This is not always the case, </a:t>
            </a:r>
            <a:r>
              <a:rPr lang="en-GB" altLang="en-US" sz="2800" dirty="0">
                <a:solidFill>
                  <a:srgbClr val="FF0000"/>
                </a:solidFill>
                <a:latin typeface="Arial" panose="020B0604020202020204" pitchFamily="34" charset="0"/>
                <a:cs typeface="Arial" panose="020B0604020202020204" pitchFamily="34" charset="0"/>
              </a:rPr>
              <a:t>however</a:t>
            </a:r>
            <a:r>
              <a:rPr lang="en-GB" altLang="en-US" sz="2800" dirty="0">
                <a:latin typeface="Arial" panose="020B0604020202020204" pitchFamily="34" charset="0"/>
                <a:cs typeface="Arial" panose="020B0604020202020204" pitchFamily="34" charset="0"/>
              </a:rPr>
              <a:t>. </a:t>
            </a:r>
          </a:p>
          <a:p>
            <a:pPr algn="just" eaLnBrk="1" hangingPunct="1"/>
            <a:endParaRPr lang="en-GB" altLang="en-US" sz="2800" dirty="0">
              <a:latin typeface="Arial" panose="020B0604020202020204" pitchFamily="34" charset="0"/>
              <a:cs typeface="Arial" panose="020B0604020202020204" pitchFamily="34" charset="0"/>
            </a:endParaRPr>
          </a:p>
          <a:p>
            <a:pPr algn="just" eaLnBrk="1" hangingPunct="1"/>
            <a:r>
              <a:rPr lang="en-GB" altLang="en-US" sz="2800" dirty="0">
                <a:solidFill>
                  <a:srgbClr val="FF0000"/>
                </a:solidFill>
                <a:latin typeface="Arial" panose="020B0604020202020204" pitchFamily="34" charset="0"/>
                <a:cs typeface="Arial" panose="020B0604020202020204" pitchFamily="34" charset="0"/>
              </a:rPr>
              <a:t>However</a:t>
            </a:r>
            <a:r>
              <a:rPr lang="en-GB" altLang="en-US" sz="2800" dirty="0">
                <a:latin typeface="Arial" panose="020B0604020202020204" pitchFamily="34" charset="0"/>
                <a:cs typeface="Arial" panose="020B0604020202020204" pitchFamily="34" charset="0"/>
              </a:rPr>
              <a:t>, statistics show that putting “</a:t>
            </a:r>
            <a:r>
              <a:rPr lang="en-GB" altLang="en-US" sz="2800" dirty="0">
                <a:solidFill>
                  <a:srgbClr val="FF0000"/>
                </a:solidFill>
                <a:latin typeface="Arial" panose="020B0604020202020204" pitchFamily="34" charset="0"/>
                <a:cs typeface="Arial" panose="020B0604020202020204" pitchFamily="34" charset="0"/>
              </a:rPr>
              <a:t>however</a:t>
            </a:r>
            <a:r>
              <a:rPr lang="en-GB" altLang="en-US" sz="2800" dirty="0">
                <a:latin typeface="Arial" panose="020B0604020202020204" pitchFamily="34" charset="0"/>
                <a:cs typeface="Arial" panose="020B0604020202020204" pitchFamily="34" charset="0"/>
              </a:rPr>
              <a:t>” at the start of a sentence is much more common in English learners’ writing than in </a:t>
            </a:r>
            <a:r>
              <a:rPr lang="hu-HU" altLang="en-US" sz="2800" dirty="0">
                <a:latin typeface="Arial" panose="020B0604020202020204" pitchFamily="34" charset="0"/>
                <a:cs typeface="Arial" panose="020B0604020202020204" pitchFamily="34" charset="0"/>
              </a:rPr>
              <a:t>a</a:t>
            </a:r>
            <a:r>
              <a:rPr lang="en-GB" altLang="en-US" sz="2800" dirty="0" err="1">
                <a:latin typeface="Arial" panose="020B0604020202020204" pitchFamily="34" charset="0"/>
                <a:cs typeface="Arial" panose="020B0604020202020204" pitchFamily="34" charset="0"/>
              </a:rPr>
              <a:t>cademic</a:t>
            </a:r>
            <a:r>
              <a:rPr lang="en-GB" altLang="en-US" sz="2800" dirty="0">
                <a:latin typeface="Arial" panose="020B0604020202020204" pitchFamily="34" charset="0"/>
                <a:cs typeface="Arial" panose="020B0604020202020204" pitchFamily="34" charset="0"/>
              </a:rPr>
              <a:t> writing.</a:t>
            </a:r>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175883570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TextShape 1"/>
          <p:cNvSpPr txBox="1"/>
          <p:nvPr/>
        </p:nvSpPr>
        <p:spPr>
          <a:xfrm>
            <a:off x="1357197" y="751635"/>
            <a:ext cx="8230464" cy="1144921"/>
          </a:xfrm>
          <a:prstGeom prst="rect">
            <a:avLst/>
          </a:prstGeom>
          <a:noFill/>
          <a:ln>
            <a:noFill/>
          </a:ln>
        </p:spPr>
        <p:txBody>
          <a:bodyPr lIns="0" tIns="0" rIns="0" bIns="0" anchor="ctr"/>
          <a:lstStyle/>
          <a:p>
            <a:pPr>
              <a:defRPr/>
            </a:pPr>
            <a:r>
              <a:rPr lang="hu-HU" sz="4400" spc="-1" dirty="0">
                <a:latin typeface="Arial"/>
              </a:rPr>
              <a:t>5. </a:t>
            </a:r>
            <a:r>
              <a:rPr lang="en-GB" sz="4400" spc="-1" dirty="0">
                <a:latin typeface="Arial"/>
              </a:rPr>
              <a:t>Link</a:t>
            </a:r>
            <a:r>
              <a:rPr lang="hu-HU" sz="4400" spc="-1" dirty="0">
                <a:latin typeface="Arial"/>
              </a:rPr>
              <a:t>ing </a:t>
            </a:r>
            <a:r>
              <a:rPr lang="hu-HU" sz="4400" spc="-1" dirty="0" err="1">
                <a:latin typeface="Arial"/>
              </a:rPr>
              <a:t>words</a:t>
            </a:r>
            <a:endParaRPr sz="4400" dirty="0"/>
          </a:p>
        </p:txBody>
      </p:sp>
      <p:sp>
        <p:nvSpPr>
          <p:cNvPr id="106" name="TextShape 2"/>
          <p:cNvSpPr txBox="1"/>
          <p:nvPr/>
        </p:nvSpPr>
        <p:spPr>
          <a:xfrm>
            <a:off x="933126" y="2147670"/>
            <a:ext cx="10257387" cy="3977698"/>
          </a:xfrm>
          <a:prstGeom prst="rect">
            <a:avLst/>
          </a:prstGeom>
          <a:noFill/>
          <a:ln>
            <a:noFill/>
          </a:ln>
        </p:spPr>
        <p:txBody>
          <a:bodyPr lIns="0" tIns="0" rIns="0" bIns="0"/>
          <a:lstStyle/>
          <a:p>
            <a:pPr marL="391910" indent="-293933" algn="just">
              <a:buClr>
                <a:srgbClr val="FFFFFF"/>
              </a:buClr>
              <a:buSzPct val="45000"/>
              <a:buFont typeface="StarSymbol"/>
              <a:buChar char=""/>
              <a:defRPr/>
            </a:pPr>
            <a:r>
              <a:rPr lang="en-GB" sz="2800" spc="-1" dirty="0">
                <a:latin typeface="Arial" panose="020B0604020202020204" pitchFamily="34" charset="0"/>
                <a:cs typeface="Arial" panose="020B0604020202020204" pitchFamily="34" charset="0"/>
              </a:rPr>
              <a:t>Do not use “</a:t>
            </a:r>
            <a:r>
              <a:rPr lang="en-GB" sz="2800" spc="-1" dirty="0">
                <a:solidFill>
                  <a:srgbClr val="FF0000"/>
                </a:solidFill>
                <a:latin typeface="Arial" panose="020B0604020202020204" pitchFamily="34" charset="0"/>
                <a:cs typeface="Arial" panose="020B0604020202020204" pitchFamily="34" charset="0"/>
              </a:rPr>
              <a:t>so</a:t>
            </a:r>
            <a:r>
              <a:rPr lang="en-GB" sz="2800" spc="-1" dirty="0">
                <a:latin typeface="Arial" panose="020B0604020202020204" pitchFamily="34" charset="0"/>
                <a:cs typeface="Arial" panose="020B0604020202020204" pitchFamily="34" charset="0"/>
              </a:rPr>
              <a:t>” to start a sentence in formal writing. </a:t>
            </a:r>
            <a:endParaRPr sz="2800" dirty="0">
              <a:latin typeface="Arial" panose="020B0604020202020204" pitchFamily="34" charset="0"/>
              <a:cs typeface="Arial" panose="020B0604020202020204" pitchFamily="34" charset="0"/>
            </a:endParaRPr>
          </a:p>
          <a:p>
            <a:pPr marL="391910" indent="-293933" algn="just">
              <a:buClr>
                <a:srgbClr val="FFFFFF"/>
              </a:buClr>
              <a:buSzPct val="45000"/>
              <a:buFont typeface="StarSymbol"/>
              <a:buChar char=""/>
              <a:defRPr/>
            </a:pPr>
            <a:endParaRPr lang="hu-HU" sz="2800" spc="-1" dirty="0">
              <a:latin typeface="Arial" panose="020B0604020202020204" pitchFamily="34" charset="0"/>
              <a:cs typeface="Arial" panose="020B0604020202020204" pitchFamily="34" charset="0"/>
            </a:endParaRPr>
          </a:p>
          <a:p>
            <a:pPr marL="391910" indent="-293933" algn="just">
              <a:buClr>
                <a:srgbClr val="FFFFFF"/>
              </a:buClr>
              <a:buSzPct val="45000"/>
              <a:buFont typeface="StarSymbol"/>
              <a:buChar char=""/>
              <a:defRPr/>
            </a:pPr>
            <a:r>
              <a:rPr lang="en-GB" sz="2800" spc="-1" dirty="0">
                <a:latin typeface="Arial" panose="020B0604020202020204" pitchFamily="34" charset="0"/>
                <a:cs typeface="Arial" panose="020B0604020202020204" pitchFamily="34" charset="0"/>
              </a:rPr>
              <a:t>*The semesters at BME are longer than at </a:t>
            </a:r>
            <a:r>
              <a:rPr lang="hu-HU" sz="2800" spc="-1" dirty="0" err="1">
                <a:latin typeface="Arial" panose="020B0604020202020204" pitchFamily="34" charset="0"/>
                <a:cs typeface="Arial" panose="020B0604020202020204" pitchFamily="34" charset="0"/>
              </a:rPr>
              <a:t>other</a:t>
            </a:r>
            <a:r>
              <a:rPr lang="hu-HU" sz="2800" spc="-1" dirty="0">
                <a:latin typeface="Arial" panose="020B0604020202020204" pitchFamily="34" charset="0"/>
                <a:cs typeface="Arial" panose="020B0604020202020204" pitchFamily="34" charset="0"/>
              </a:rPr>
              <a:t> </a:t>
            </a:r>
            <a:r>
              <a:rPr lang="en-GB" sz="2800" spc="-1" dirty="0">
                <a:latin typeface="Arial" panose="020B0604020202020204" pitchFamily="34" charset="0"/>
                <a:cs typeface="Arial" panose="020B0604020202020204" pitchFamily="34" charset="0"/>
              </a:rPr>
              <a:t>universities in Hungary. </a:t>
            </a:r>
            <a:r>
              <a:rPr lang="en-GB" sz="2800" spc="-1" dirty="0">
                <a:solidFill>
                  <a:srgbClr val="FF0000"/>
                </a:solidFill>
                <a:latin typeface="Arial" panose="020B0604020202020204" pitchFamily="34" charset="0"/>
                <a:cs typeface="Arial" panose="020B0604020202020204" pitchFamily="34" charset="0"/>
              </a:rPr>
              <a:t>So</a:t>
            </a:r>
            <a:r>
              <a:rPr lang="en-GB" sz="2800" spc="-1" dirty="0">
                <a:latin typeface="Arial" panose="020B0604020202020204" pitchFamily="34" charset="0"/>
                <a:cs typeface="Arial" panose="020B0604020202020204" pitchFamily="34" charset="0"/>
              </a:rPr>
              <a:t>, BME students have less time for exam preparation or holidays.</a:t>
            </a:r>
            <a:endParaRPr sz="2800" dirty="0">
              <a:latin typeface="Arial" panose="020B0604020202020204" pitchFamily="34" charset="0"/>
              <a:cs typeface="Arial" panose="020B0604020202020204" pitchFamily="34" charset="0"/>
            </a:endParaRPr>
          </a:p>
          <a:p>
            <a:pPr marL="391910" indent="-293933" algn="just">
              <a:buClr>
                <a:srgbClr val="FFFFFF"/>
              </a:buClr>
              <a:buSzPct val="45000"/>
              <a:buFont typeface="StarSymbol"/>
              <a:buChar char=""/>
              <a:defRPr/>
            </a:pPr>
            <a:r>
              <a:rPr lang="en-GB" sz="2800" spc="-1" dirty="0">
                <a:latin typeface="Arial" panose="020B0604020202020204" pitchFamily="34" charset="0"/>
                <a:cs typeface="Arial" panose="020B0604020202020204" pitchFamily="34" charset="0"/>
              </a:rPr>
              <a:t> </a:t>
            </a:r>
            <a:endParaRPr sz="2800" dirty="0">
              <a:latin typeface="Arial" panose="020B0604020202020204" pitchFamily="34" charset="0"/>
              <a:cs typeface="Arial" panose="020B0604020202020204" pitchFamily="34" charset="0"/>
            </a:endParaRPr>
          </a:p>
          <a:p>
            <a:pPr marL="391910" indent="-293933" algn="just">
              <a:buClr>
                <a:srgbClr val="FFFFFF"/>
              </a:buClr>
              <a:buSzPct val="45000"/>
              <a:buFont typeface="StarSymbol"/>
              <a:buChar char=""/>
              <a:defRPr/>
            </a:pPr>
            <a:r>
              <a:rPr lang="hu-HU" sz="2800" spc="-1" dirty="0">
                <a:latin typeface="Arial" panose="020B0604020202020204" pitchFamily="34" charset="0"/>
                <a:cs typeface="Arial" panose="020B0604020202020204" pitchFamily="34" charset="0"/>
              </a:rPr>
              <a:t>In </a:t>
            </a:r>
            <a:r>
              <a:rPr lang="hu-HU" sz="2800" spc="-1" dirty="0" err="1">
                <a:latin typeface="Arial" panose="020B0604020202020204" pitchFamily="34" charset="0"/>
                <a:cs typeface="Arial" panose="020B0604020202020204" pitchFamily="34" charset="0"/>
              </a:rPr>
              <a:t>academic</a:t>
            </a:r>
            <a:r>
              <a:rPr lang="hu-HU" sz="2800" spc="-1" dirty="0">
                <a:latin typeface="Arial" panose="020B0604020202020204" pitchFamily="34" charset="0"/>
                <a:cs typeface="Arial" panose="020B0604020202020204" pitchFamily="34" charset="0"/>
              </a:rPr>
              <a:t> </a:t>
            </a:r>
            <a:r>
              <a:rPr lang="hu-HU" sz="2800" spc="-1" dirty="0" err="1">
                <a:latin typeface="Arial" panose="020B0604020202020204" pitchFamily="34" charset="0"/>
                <a:cs typeface="Arial" panose="020B0604020202020204" pitchFamily="34" charset="0"/>
              </a:rPr>
              <a:t>writing</a:t>
            </a:r>
            <a:r>
              <a:rPr lang="hu-HU" sz="2800" spc="-1" dirty="0">
                <a:latin typeface="Arial" panose="020B0604020202020204" pitchFamily="34" charset="0"/>
                <a:cs typeface="Arial" panose="020B0604020202020204" pitchFamily="34" charset="0"/>
              </a:rPr>
              <a:t> </a:t>
            </a:r>
            <a:r>
              <a:rPr lang="hu-HU" sz="2800" spc="-1" dirty="0" err="1">
                <a:latin typeface="Arial" panose="020B0604020202020204" pitchFamily="34" charset="0"/>
                <a:cs typeface="Arial" panose="020B0604020202020204" pitchFamily="34" charset="0"/>
              </a:rPr>
              <a:t>use</a:t>
            </a:r>
            <a:r>
              <a:rPr lang="hu-HU" sz="2800" spc="-1" dirty="0">
                <a:latin typeface="Arial" panose="020B0604020202020204" pitchFamily="34" charset="0"/>
                <a:cs typeface="Arial" panose="020B0604020202020204" pitchFamily="34" charset="0"/>
              </a:rPr>
              <a:t> </a:t>
            </a:r>
            <a:r>
              <a:rPr lang="hu-HU" sz="2800" spc="-1" dirty="0" err="1">
                <a:latin typeface="Arial" panose="020B0604020202020204" pitchFamily="34" charset="0"/>
                <a:cs typeface="Arial" panose="020B0604020202020204" pitchFamily="34" charset="0"/>
              </a:rPr>
              <a:t>instead</a:t>
            </a:r>
            <a:r>
              <a:rPr lang="hu-HU" sz="2800" spc="-1" dirty="0">
                <a:latin typeface="Arial" panose="020B0604020202020204" pitchFamily="34" charset="0"/>
                <a:cs typeface="Arial" panose="020B0604020202020204" pitchFamily="34" charset="0"/>
              </a:rPr>
              <a:t>:</a:t>
            </a:r>
            <a:r>
              <a:rPr lang="en-GB" sz="2800" spc="-1" dirty="0">
                <a:latin typeface="Arial" panose="020B0604020202020204" pitchFamily="34" charset="0"/>
                <a:cs typeface="Arial" panose="020B0604020202020204" pitchFamily="34" charset="0"/>
              </a:rPr>
              <a:t> “</a:t>
            </a:r>
            <a:r>
              <a:rPr lang="en-GB" sz="2800" spc="-1" dirty="0">
                <a:solidFill>
                  <a:srgbClr val="FF0000"/>
                </a:solidFill>
                <a:latin typeface="Arial" panose="020B0604020202020204" pitchFamily="34" charset="0"/>
                <a:cs typeface="Arial" panose="020B0604020202020204" pitchFamily="34" charset="0"/>
              </a:rPr>
              <a:t>therefore</a:t>
            </a:r>
            <a:r>
              <a:rPr lang="en-GB" sz="2800" spc="-1" dirty="0">
                <a:latin typeface="Arial" panose="020B0604020202020204" pitchFamily="34" charset="0"/>
                <a:cs typeface="Arial" panose="020B0604020202020204" pitchFamily="34" charset="0"/>
              </a:rPr>
              <a:t>”, or “</a:t>
            </a:r>
            <a:r>
              <a:rPr lang="en-GB" sz="2800" spc="-1" dirty="0">
                <a:solidFill>
                  <a:srgbClr val="FF0000"/>
                </a:solidFill>
                <a:latin typeface="Arial" panose="020B0604020202020204" pitchFamily="34" charset="0"/>
                <a:cs typeface="Arial" panose="020B0604020202020204" pitchFamily="34" charset="0"/>
              </a:rPr>
              <a:t>thus</a:t>
            </a:r>
            <a:r>
              <a:rPr lang="en-GB" sz="2800" spc="-1" dirty="0">
                <a:latin typeface="Arial" panose="020B0604020202020204" pitchFamily="34" charset="0"/>
                <a:cs typeface="Arial" panose="020B0604020202020204" pitchFamily="34" charset="0"/>
              </a:rPr>
              <a:t>”</a:t>
            </a:r>
            <a:endParaRPr sz="2800" dirty="0">
              <a:latin typeface="Arial" panose="020B0604020202020204" pitchFamily="34" charset="0"/>
              <a:cs typeface="Arial" panose="020B0604020202020204" pitchFamily="34" charset="0"/>
            </a:endParaRPr>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198022529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pc="-1" dirty="0">
                <a:latin typeface="Arial"/>
              </a:rPr>
              <a:t>1. A </a:t>
            </a:r>
            <a:r>
              <a:rPr lang="hu-HU" spc="-1" dirty="0" err="1">
                <a:latin typeface="Arial"/>
              </a:rPr>
              <a:t>reminder</a:t>
            </a:r>
            <a:endParaRPr lang="hu-HU" dirty="0"/>
          </a:p>
        </p:txBody>
      </p:sp>
      <p:sp>
        <p:nvSpPr>
          <p:cNvPr id="3" name="Tartalom helye 2"/>
          <p:cNvSpPr>
            <a:spLocks noGrp="1"/>
          </p:cNvSpPr>
          <p:nvPr>
            <p:ph idx="1"/>
          </p:nvPr>
        </p:nvSpPr>
        <p:spPr/>
        <p:txBody>
          <a:bodyPr/>
          <a:lstStyle/>
          <a:p>
            <a:pPr marL="0" indent="0">
              <a:buNone/>
            </a:pPr>
            <a:r>
              <a:rPr lang="hu-HU" dirty="0" err="1">
                <a:latin typeface="Arial" panose="020B0604020202020204" pitchFamily="34" charset="0"/>
                <a:cs typeface="Arial" panose="020B0604020202020204" pitchFamily="34" charset="0"/>
              </a:rPr>
              <a:t>Some</a:t>
            </a:r>
            <a:r>
              <a:rPr lang="hu-HU" dirty="0">
                <a:latin typeface="Arial" panose="020B0604020202020204" pitchFamily="34" charset="0"/>
                <a:cs typeface="Arial" panose="020B0604020202020204" pitchFamily="34" charset="0"/>
              </a:rPr>
              <a:t> </a:t>
            </a:r>
            <a:r>
              <a:rPr lang="hu-HU" dirty="0" err="1">
                <a:latin typeface="Arial" panose="020B0604020202020204" pitchFamily="34" charset="0"/>
                <a:cs typeface="Arial" panose="020B0604020202020204" pitchFamily="34" charset="0"/>
              </a:rPr>
              <a:t>peculiarities</a:t>
            </a:r>
            <a:r>
              <a:rPr lang="hu-HU" dirty="0">
                <a:latin typeface="Arial" panose="020B0604020202020204" pitchFamily="34" charset="0"/>
                <a:cs typeface="Arial" panose="020B0604020202020204" pitchFamily="34" charset="0"/>
              </a:rPr>
              <a:t>:</a:t>
            </a:r>
          </a:p>
          <a:p>
            <a:pPr lvl="1"/>
            <a:r>
              <a:rPr lang="hu-HU" sz="2800" dirty="0" err="1">
                <a:latin typeface="Arial" panose="020B0604020202020204" pitchFamily="34" charset="0"/>
                <a:cs typeface="Arial" panose="020B0604020202020204" pitchFamily="34" charset="0"/>
              </a:rPr>
              <a:t>full</a:t>
            </a:r>
            <a:r>
              <a:rPr lang="hu-HU" sz="2800" dirty="0">
                <a:latin typeface="Arial" panose="020B0604020202020204" pitchFamily="34" charset="0"/>
                <a:cs typeface="Arial" panose="020B0604020202020204" pitchFamily="34" charset="0"/>
              </a:rPr>
              <a:t> </a:t>
            </a:r>
            <a:r>
              <a:rPr lang="hu-HU" sz="2800" dirty="0" err="1">
                <a:latin typeface="Arial" panose="020B0604020202020204" pitchFamily="34" charset="0"/>
                <a:cs typeface="Arial" panose="020B0604020202020204" pitchFamily="34" charset="0"/>
              </a:rPr>
              <a:t>vs</a:t>
            </a:r>
            <a:r>
              <a:rPr lang="hu-HU" sz="2800" dirty="0">
                <a:latin typeface="Arial" panose="020B0604020202020204" pitchFamily="34" charset="0"/>
                <a:cs typeface="Arial" panose="020B0604020202020204" pitchFamily="34" charset="0"/>
              </a:rPr>
              <a:t> </a:t>
            </a:r>
            <a:r>
              <a:rPr lang="hu-HU" sz="2800" dirty="0" err="1">
                <a:latin typeface="Arial" panose="020B0604020202020204" pitchFamily="34" charset="0"/>
                <a:cs typeface="Arial" panose="020B0604020202020204" pitchFamily="34" charset="0"/>
              </a:rPr>
              <a:t>short</a:t>
            </a:r>
            <a:r>
              <a:rPr lang="hu-HU" sz="2800" dirty="0">
                <a:latin typeface="Arial" panose="020B0604020202020204" pitchFamily="34" charset="0"/>
                <a:cs typeface="Arial" panose="020B0604020202020204" pitchFamily="34" charset="0"/>
              </a:rPr>
              <a:t> </a:t>
            </a:r>
            <a:r>
              <a:rPr lang="hu-HU" sz="2800" dirty="0" err="1">
                <a:latin typeface="Arial" panose="020B0604020202020204" pitchFamily="34" charset="0"/>
                <a:cs typeface="Arial" panose="020B0604020202020204" pitchFamily="34" charset="0"/>
              </a:rPr>
              <a:t>forms</a:t>
            </a:r>
            <a:endParaRPr lang="hu-HU" sz="2800" dirty="0">
              <a:latin typeface="Arial" panose="020B0604020202020204" pitchFamily="34" charset="0"/>
              <a:cs typeface="Arial" panose="020B0604020202020204" pitchFamily="34" charset="0"/>
            </a:endParaRPr>
          </a:p>
          <a:p>
            <a:pPr lvl="1"/>
            <a:r>
              <a:rPr lang="hu-HU" sz="2800" dirty="0" err="1">
                <a:latin typeface="Arial" panose="020B0604020202020204" pitchFamily="34" charset="0"/>
                <a:cs typeface="Arial" panose="020B0604020202020204" pitchFamily="34" charset="0"/>
              </a:rPr>
              <a:t>nouns</a:t>
            </a:r>
            <a:r>
              <a:rPr lang="hu-HU" sz="2800" dirty="0">
                <a:latin typeface="Arial" panose="020B0604020202020204" pitchFamily="34" charset="0"/>
                <a:cs typeface="Arial" panose="020B0604020202020204" pitchFamily="34" charset="0"/>
              </a:rPr>
              <a:t> </a:t>
            </a:r>
            <a:r>
              <a:rPr lang="hu-HU" sz="2800" dirty="0" err="1">
                <a:latin typeface="Arial" panose="020B0604020202020204" pitchFamily="34" charset="0"/>
                <a:cs typeface="Arial" panose="020B0604020202020204" pitchFamily="34" charset="0"/>
              </a:rPr>
              <a:t>vs</a:t>
            </a:r>
            <a:r>
              <a:rPr lang="hu-HU" sz="2800" dirty="0">
                <a:latin typeface="Arial" panose="020B0604020202020204" pitchFamily="34" charset="0"/>
                <a:cs typeface="Arial" panose="020B0604020202020204" pitchFamily="34" charset="0"/>
              </a:rPr>
              <a:t> </a:t>
            </a:r>
            <a:r>
              <a:rPr lang="hu-HU" sz="2800" dirty="0" err="1">
                <a:latin typeface="Arial" panose="020B0604020202020204" pitchFamily="34" charset="0"/>
                <a:cs typeface="Arial" panose="020B0604020202020204" pitchFamily="34" charset="0"/>
              </a:rPr>
              <a:t>verbs</a:t>
            </a:r>
            <a:endParaRPr lang="hu-HU" sz="2800" dirty="0">
              <a:latin typeface="Arial" panose="020B0604020202020204" pitchFamily="34" charset="0"/>
              <a:cs typeface="Arial" panose="020B0604020202020204" pitchFamily="34" charset="0"/>
            </a:endParaRPr>
          </a:p>
          <a:p>
            <a:pPr lvl="1"/>
            <a:r>
              <a:rPr lang="hu-HU" sz="2800" dirty="0" err="1">
                <a:latin typeface="Arial" panose="020B0604020202020204" pitchFamily="34" charset="0"/>
                <a:cs typeface="Arial" panose="020B0604020202020204" pitchFamily="34" charset="0"/>
              </a:rPr>
              <a:t>passive</a:t>
            </a:r>
            <a:r>
              <a:rPr lang="hu-HU" sz="2800" dirty="0">
                <a:latin typeface="Arial" panose="020B0604020202020204" pitchFamily="34" charset="0"/>
                <a:cs typeface="Arial" panose="020B0604020202020204" pitchFamily="34" charset="0"/>
              </a:rPr>
              <a:t> </a:t>
            </a:r>
            <a:r>
              <a:rPr lang="hu-HU" sz="2800" dirty="0" err="1">
                <a:latin typeface="Arial" panose="020B0604020202020204" pitchFamily="34" charset="0"/>
                <a:cs typeface="Arial" panose="020B0604020202020204" pitchFamily="34" charset="0"/>
              </a:rPr>
              <a:t>vs</a:t>
            </a:r>
            <a:r>
              <a:rPr lang="hu-HU" sz="2800" dirty="0">
                <a:latin typeface="Arial" panose="020B0604020202020204" pitchFamily="34" charset="0"/>
                <a:cs typeface="Arial" panose="020B0604020202020204" pitchFamily="34" charset="0"/>
              </a:rPr>
              <a:t> </a:t>
            </a:r>
            <a:r>
              <a:rPr lang="hu-HU" sz="2800" dirty="0" err="1">
                <a:latin typeface="Arial" panose="020B0604020202020204" pitchFamily="34" charset="0"/>
                <a:cs typeface="Arial" panose="020B0604020202020204" pitchFamily="34" charset="0"/>
              </a:rPr>
              <a:t>active</a:t>
            </a:r>
            <a:r>
              <a:rPr lang="hu-HU" sz="2800" dirty="0">
                <a:latin typeface="Arial" panose="020B0604020202020204" pitchFamily="34" charset="0"/>
                <a:cs typeface="Arial" panose="020B0604020202020204" pitchFamily="34" charset="0"/>
              </a:rPr>
              <a:t> </a:t>
            </a:r>
            <a:r>
              <a:rPr lang="hu-HU" sz="2800" dirty="0" err="1">
                <a:latin typeface="Arial" panose="020B0604020202020204" pitchFamily="34" charset="0"/>
                <a:cs typeface="Arial" panose="020B0604020202020204" pitchFamily="34" charset="0"/>
              </a:rPr>
              <a:t>voice</a:t>
            </a:r>
            <a:endParaRPr lang="hu-HU" sz="2800" dirty="0">
              <a:latin typeface="Arial" panose="020B0604020202020204" pitchFamily="34" charset="0"/>
              <a:cs typeface="Arial" panose="020B0604020202020204" pitchFamily="34" charset="0"/>
            </a:endParaRPr>
          </a:p>
          <a:p>
            <a:pPr lvl="1"/>
            <a:r>
              <a:rPr lang="hu-HU" sz="2800" dirty="0" err="1">
                <a:latin typeface="Arial" panose="020B0604020202020204" pitchFamily="34" charset="0"/>
                <a:cs typeface="Arial" panose="020B0604020202020204" pitchFamily="34" charset="0"/>
              </a:rPr>
              <a:t>concise</a:t>
            </a:r>
            <a:r>
              <a:rPr lang="hu-HU" sz="2800" dirty="0">
                <a:latin typeface="Arial" panose="020B0604020202020204" pitchFamily="34" charset="0"/>
                <a:cs typeface="Arial" panose="020B0604020202020204" pitchFamily="34" charset="0"/>
              </a:rPr>
              <a:t> </a:t>
            </a:r>
            <a:r>
              <a:rPr lang="hu-HU" sz="2800" dirty="0" err="1">
                <a:latin typeface="Arial" panose="020B0604020202020204" pitchFamily="34" charset="0"/>
                <a:cs typeface="Arial" panose="020B0604020202020204" pitchFamily="34" charset="0"/>
              </a:rPr>
              <a:t>vs</a:t>
            </a:r>
            <a:r>
              <a:rPr lang="hu-HU" sz="2800" dirty="0">
                <a:latin typeface="Arial" panose="020B0604020202020204" pitchFamily="34" charset="0"/>
                <a:cs typeface="Arial" panose="020B0604020202020204" pitchFamily="34" charset="0"/>
              </a:rPr>
              <a:t> </a:t>
            </a:r>
            <a:r>
              <a:rPr lang="hu-HU" sz="2800" dirty="0" err="1">
                <a:latin typeface="Arial" panose="020B0604020202020204" pitchFamily="34" charset="0"/>
                <a:cs typeface="Arial" panose="020B0604020202020204" pitchFamily="34" charset="0"/>
              </a:rPr>
              <a:t>informal</a:t>
            </a:r>
            <a:r>
              <a:rPr lang="hu-HU" sz="2800" dirty="0">
                <a:latin typeface="Arial" panose="020B0604020202020204" pitchFamily="34" charset="0"/>
                <a:cs typeface="Arial" panose="020B0604020202020204" pitchFamily="34" charset="0"/>
              </a:rPr>
              <a:t> </a:t>
            </a:r>
            <a:r>
              <a:rPr lang="hu-HU" sz="2800" dirty="0" err="1">
                <a:latin typeface="Arial" panose="020B0604020202020204" pitchFamily="34" charset="0"/>
                <a:cs typeface="Arial" panose="020B0604020202020204" pitchFamily="34" charset="0"/>
              </a:rPr>
              <a:t>vocabulary</a:t>
            </a:r>
            <a:endParaRPr lang="hu-HU" sz="2800" dirty="0">
              <a:latin typeface="Arial" panose="020B0604020202020204" pitchFamily="34" charset="0"/>
              <a:cs typeface="Arial" panose="020B0604020202020204" pitchFamily="34" charset="0"/>
            </a:endParaRPr>
          </a:p>
          <a:p>
            <a:pPr lvl="1"/>
            <a:r>
              <a:rPr lang="hu-HU" sz="2800" dirty="0" err="1">
                <a:latin typeface="Arial" panose="020B0604020202020204" pitchFamily="34" charset="0"/>
                <a:cs typeface="Arial" panose="020B0604020202020204" pitchFamily="34" charset="0"/>
              </a:rPr>
              <a:t>rhetorical</a:t>
            </a:r>
            <a:r>
              <a:rPr lang="hu-HU" sz="2800" dirty="0">
                <a:latin typeface="Arial" panose="020B0604020202020204" pitchFamily="34" charset="0"/>
                <a:cs typeface="Arial" panose="020B0604020202020204" pitchFamily="34" charset="0"/>
              </a:rPr>
              <a:t> </a:t>
            </a:r>
            <a:r>
              <a:rPr lang="hu-HU" sz="2800" dirty="0" err="1">
                <a:latin typeface="Arial" panose="020B0604020202020204" pitchFamily="34" charset="0"/>
                <a:cs typeface="Arial" panose="020B0604020202020204" pitchFamily="34" charset="0"/>
              </a:rPr>
              <a:t>questions</a:t>
            </a:r>
            <a:endParaRPr lang="hu-HU" sz="2800" dirty="0">
              <a:latin typeface="Arial" panose="020B0604020202020204" pitchFamily="34" charset="0"/>
              <a:cs typeface="Arial" panose="020B0604020202020204" pitchFamily="34" charset="0"/>
            </a:endParaRPr>
          </a:p>
          <a:p>
            <a:pPr lvl="1"/>
            <a:r>
              <a:rPr lang="hu-HU" sz="2800" dirty="0" err="1">
                <a:latin typeface="Arial" panose="020B0604020202020204" pitchFamily="34" charset="0"/>
                <a:cs typeface="Arial" panose="020B0604020202020204" pitchFamily="34" charset="0"/>
              </a:rPr>
              <a:t>connectors</a:t>
            </a:r>
            <a:endParaRPr lang="hu-HU" sz="2800" dirty="0">
              <a:latin typeface="Arial" panose="020B0604020202020204" pitchFamily="34" charset="0"/>
              <a:cs typeface="Arial" panose="020B0604020202020204" pitchFamily="34" charset="0"/>
            </a:endParaRPr>
          </a:p>
          <a:p>
            <a:endParaRPr lang="hu-HU" dirty="0"/>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2619590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TextShape 1"/>
          <p:cNvSpPr txBox="1"/>
          <p:nvPr/>
        </p:nvSpPr>
        <p:spPr>
          <a:xfrm>
            <a:off x="1165208" y="577555"/>
            <a:ext cx="8230464" cy="1144921"/>
          </a:xfrm>
          <a:prstGeom prst="rect">
            <a:avLst/>
          </a:prstGeom>
          <a:noFill/>
          <a:ln>
            <a:noFill/>
          </a:ln>
        </p:spPr>
        <p:txBody>
          <a:bodyPr lIns="0" tIns="0" rIns="0" bIns="0" anchor="ctr"/>
          <a:lstStyle/>
          <a:p>
            <a:pPr>
              <a:defRPr/>
            </a:pPr>
            <a:r>
              <a:rPr lang="hu-HU" sz="4400" spc="-1" dirty="0">
                <a:latin typeface="Arial"/>
              </a:rPr>
              <a:t>5. </a:t>
            </a:r>
            <a:r>
              <a:rPr lang="en-GB" sz="4400" spc="-1" dirty="0">
                <a:latin typeface="Arial"/>
              </a:rPr>
              <a:t>Link</a:t>
            </a:r>
            <a:r>
              <a:rPr lang="hu-HU" sz="4400" spc="-1" dirty="0">
                <a:latin typeface="Arial"/>
              </a:rPr>
              <a:t>ing </a:t>
            </a:r>
            <a:r>
              <a:rPr lang="hu-HU" sz="4400" spc="-1" dirty="0" err="1">
                <a:latin typeface="Arial"/>
              </a:rPr>
              <a:t>words</a:t>
            </a:r>
            <a:endParaRPr sz="4400" dirty="0"/>
          </a:p>
        </p:txBody>
      </p:sp>
      <p:sp>
        <p:nvSpPr>
          <p:cNvPr id="108" name="TextShape 2"/>
          <p:cNvSpPr txBox="1"/>
          <p:nvPr/>
        </p:nvSpPr>
        <p:spPr>
          <a:xfrm>
            <a:off x="770799" y="1842867"/>
            <a:ext cx="10058400" cy="4650699"/>
          </a:xfrm>
          <a:prstGeom prst="rect">
            <a:avLst/>
          </a:prstGeom>
          <a:noFill/>
          <a:ln>
            <a:noFill/>
          </a:ln>
        </p:spPr>
        <p:txBody>
          <a:bodyPr lIns="0" tIns="0" rIns="0" bIns="0"/>
          <a:lstStyle/>
          <a:p>
            <a:pPr marL="391910" indent="-293933" algn="just">
              <a:buClr>
                <a:srgbClr val="FFFFFF"/>
              </a:buClr>
              <a:buSzPct val="45000"/>
              <a:buFont typeface="StarSymbol"/>
              <a:buChar char=""/>
              <a:defRPr/>
            </a:pPr>
            <a:r>
              <a:rPr lang="en-GB" sz="2800" spc="-1" dirty="0">
                <a:solidFill>
                  <a:srgbClr val="800000"/>
                </a:solidFill>
                <a:latin typeface="Arial" panose="020B0604020202020204" pitchFamily="34" charset="0"/>
                <a:cs typeface="Arial" panose="020B0604020202020204" pitchFamily="34" charset="0"/>
              </a:rPr>
              <a:t>I have come to the conclusion that I no longer enjoy the full support of the board. I have </a:t>
            </a:r>
            <a:r>
              <a:rPr lang="en-GB" sz="2800" spc="-1" dirty="0">
                <a:solidFill>
                  <a:srgbClr val="FF0000"/>
                </a:solidFill>
                <a:latin typeface="Arial" panose="020B0604020202020204" pitchFamily="34" charset="0"/>
                <a:cs typeface="Arial" panose="020B0604020202020204" pitchFamily="34" charset="0"/>
              </a:rPr>
              <a:t>therefore</a:t>
            </a:r>
            <a:r>
              <a:rPr lang="en-GB" sz="2800" spc="-1" dirty="0">
                <a:solidFill>
                  <a:srgbClr val="800000"/>
                </a:solidFill>
                <a:latin typeface="Arial" panose="020B0604020202020204" pitchFamily="34" charset="0"/>
                <a:cs typeface="Arial" panose="020B0604020202020204" pitchFamily="34" charset="0"/>
              </a:rPr>
              <a:t> decided to resign.</a:t>
            </a:r>
          </a:p>
          <a:p>
            <a:pPr marL="391910" indent="-293933" algn="just">
              <a:buClr>
                <a:srgbClr val="FFFFFF"/>
              </a:buClr>
              <a:buSzPct val="45000"/>
              <a:buFont typeface="StarSymbol"/>
              <a:buChar char=""/>
              <a:defRPr/>
            </a:pPr>
            <a:endParaRPr sz="2800" dirty="0">
              <a:latin typeface="Arial" panose="020B0604020202020204" pitchFamily="34" charset="0"/>
              <a:cs typeface="Arial" panose="020B0604020202020204" pitchFamily="34" charset="0"/>
            </a:endParaRPr>
          </a:p>
          <a:p>
            <a:pPr marL="391910" indent="-293933" algn="just">
              <a:buClr>
                <a:srgbClr val="FFFFFF"/>
              </a:buClr>
              <a:buSzPct val="45000"/>
              <a:buFont typeface="StarSymbol"/>
              <a:buChar char=""/>
              <a:defRPr/>
            </a:pPr>
            <a:r>
              <a:rPr lang="en-GB" sz="2800" spc="-1" dirty="0">
                <a:solidFill>
                  <a:srgbClr val="800000"/>
                </a:solidFill>
                <a:latin typeface="Arial" panose="020B0604020202020204" pitchFamily="34" charset="0"/>
                <a:cs typeface="Arial" panose="020B0604020202020204" pitchFamily="34" charset="0"/>
              </a:rPr>
              <a:t>Fewer pupils will attend the schools, and they will </a:t>
            </a:r>
            <a:r>
              <a:rPr lang="en-GB" sz="2800" spc="-1" dirty="0">
                <a:solidFill>
                  <a:srgbClr val="FF0000"/>
                </a:solidFill>
                <a:latin typeface="Arial" panose="020B0604020202020204" pitchFamily="34" charset="0"/>
                <a:cs typeface="Arial" panose="020B0604020202020204" pitchFamily="34" charset="0"/>
              </a:rPr>
              <a:t>thus</a:t>
            </a:r>
            <a:r>
              <a:rPr lang="en-GB" sz="2800" spc="-1" dirty="0">
                <a:solidFill>
                  <a:srgbClr val="800000"/>
                </a:solidFill>
                <a:latin typeface="Arial" panose="020B0604020202020204" pitchFamily="34" charset="0"/>
                <a:cs typeface="Arial" panose="020B0604020202020204" pitchFamily="34" charset="0"/>
              </a:rPr>
              <a:t> need fewer teachers.</a:t>
            </a:r>
            <a:endParaRPr sz="2800" dirty="0">
              <a:latin typeface="Arial" panose="020B0604020202020204" pitchFamily="34" charset="0"/>
              <a:cs typeface="Arial" panose="020B0604020202020204" pitchFamily="34" charset="0"/>
            </a:endParaRPr>
          </a:p>
          <a:p>
            <a:pPr marL="391910" indent="-293933" algn="just">
              <a:buClr>
                <a:srgbClr val="FFFFFF"/>
              </a:buClr>
              <a:buSzPct val="45000"/>
              <a:buFont typeface="StarSymbol"/>
              <a:buChar char=""/>
              <a:defRPr/>
            </a:pPr>
            <a:endParaRPr lang="en-GB" sz="2800" spc="-1" dirty="0">
              <a:latin typeface="Arial" panose="020B0604020202020204" pitchFamily="34" charset="0"/>
              <a:cs typeface="Arial" panose="020B0604020202020204" pitchFamily="34" charset="0"/>
            </a:endParaRPr>
          </a:p>
          <a:p>
            <a:pPr marL="391910" indent="-293933" algn="just">
              <a:buClr>
                <a:srgbClr val="FFFFFF"/>
              </a:buClr>
              <a:buSzPct val="45000"/>
              <a:buFont typeface="StarSymbol"/>
              <a:buChar char=""/>
              <a:defRPr/>
            </a:pPr>
            <a:r>
              <a:rPr lang="en-GB" sz="2800" spc="-1" dirty="0">
                <a:latin typeface="Arial" panose="020B0604020202020204" pitchFamily="34" charset="0"/>
                <a:cs typeface="Arial" panose="020B0604020202020204" pitchFamily="34" charset="0"/>
              </a:rPr>
              <a:t>“Thus” can also mean “in the way or by the method just mentioned</a:t>
            </a:r>
            <a:r>
              <a:rPr lang="hu-HU" sz="2800" spc="-1" dirty="0">
                <a:latin typeface="Arial" panose="020B0604020202020204" pitchFamily="34" charset="0"/>
                <a:cs typeface="Arial" panose="020B0604020202020204" pitchFamily="34" charset="0"/>
              </a:rPr>
              <a:t>”</a:t>
            </a:r>
            <a:r>
              <a:rPr lang="en-GB" sz="2800" spc="-1" dirty="0">
                <a:latin typeface="Arial" panose="020B0604020202020204" pitchFamily="34" charset="0"/>
                <a:cs typeface="Arial" panose="020B0604020202020204" pitchFamily="34" charset="0"/>
              </a:rPr>
              <a:t> </a:t>
            </a:r>
            <a:endParaRPr sz="2800" dirty="0">
              <a:latin typeface="Arial" panose="020B0604020202020204" pitchFamily="34" charset="0"/>
              <a:cs typeface="Arial" panose="020B0604020202020204" pitchFamily="34" charset="0"/>
            </a:endParaRPr>
          </a:p>
          <a:p>
            <a:pPr marL="391910" indent="-293933" algn="just">
              <a:buClr>
                <a:srgbClr val="FFFFFF"/>
              </a:buClr>
              <a:buSzPct val="45000"/>
              <a:buFont typeface="StarSymbol"/>
              <a:buChar char=""/>
              <a:defRPr/>
            </a:pPr>
            <a:r>
              <a:rPr lang="en-GB" sz="2800" spc="-1" dirty="0">
                <a:solidFill>
                  <a:srgbClr val="800000"/>
                </a:solidFill>
                <a:latin typeface="Arial" panose="020B0604020202020204" pitchFamily="34" charset="0"/>
                <a:cs typeface="Arial" panose="020B0604020202020204" pitchFamily="34" charset="0"/>
              </a:rPr>
              <a:t>The producers will raise their prices, </a:t>
            </a:r>
            <a:r>
              <a:rPr lang="en-GB" sz="2800" spc="-1" dirty="0">
                <a:solidFill>
                  <a:srgbClr val="FF0000"/>
                </a:solidFill>
                <a:latin typeface="Arial" panose="020B0604020202020204" pitchFamily="34" charset="0"/>
                <a:cs typeface="Arial" panose="020B0604020202020204" pitchFamily="34" charset="0"/>
              </a:rPr>
              <a:t>thus</a:t>
            </a:r>
            <a:r>
              <a:rPr lang="en-GB" sz="2800" spc="-1" dirty="0">
                <a:solidFill>
                  <a:srgbClr val="800000"/>
                </a:solidFill>
                <a:latin typeface="Arial" panose="020B0604020202020204" pitchFamily="34" charset="0"/>
                <a:cs typeface="Arial" panose="020B0604020202020204" pitchFamily="34" charset="0"/>
              </a:rPr>
              <a:t> increasing their profits.</a:t>
            </a:r>
            <a:endParaRPr sz="2800" dirty="0">
              <a:latin typeface="Arial" panose="020B0604020202020204" pitchFamily="34" charset="0"/>
              <a:cs typeface="Arial" panose="020B0604020202020204" pitchFamily="34" charset="0"/>
            </a:endParaRPr>
          </a:p>
          <a:p>
            <a:pPr marL="391910" indent="-293933">
              <a:buClr>
                <a:srgbClr val="FFFFFF"/>
              </a:buClr>
              <a:buSzPct val="45000"/>
              <a:buFont typeface="StarSymbol"/>
              <a:buChar char=""/>
              <a:defRPr/>
            </a:pPr>
            <a:r>
              <a:rPr lang="en-GB" sz="2903" spc="-1" dirty="0">
                <a:latin typeface="Arial" panose="020B0604020202020204" pitchFamily="34" charset="0"/>
                <a:cs typeface="Arial" panose="020B0604020202020204" pitchFamily="34" charset="0"/>
              </a:rPr>
              <a:t> </a:t>
            </a:r>
            <a:endParaRPr sz="1633" dirty="0">
              <a:latin typeface="Arial" panose="020B0604020202020204" pitchFamily="34" charset="0"/>
              <a:cs typeface="Arial" panose="020B0604020202020204" pitchFamily="34" charset="0"/>
            </a:endParaRPr>
          </a:p>
          <a:p>
            <a:pPr marL="391910" indent="-293933">
              <a:buClr>
                <a:srgbClr val="FFFFFF"/>
              </a:buClr>
              <a:buSzPct val="45000"/>
              <a:buFont typeface="StarSymbol"/>
              <a:buChar char=""/>
              <a:defRPr/>
            </a:pPr>
            <a:r>
              <a:rPr lang="en-GB" sz="2903" spc="-1" dirty="0">
                <a:latin typeface="Arial" panose="020B0604020202020204" pitchFamily="34" charset="0"/>
                <a:cs typeface="Arial" panose="020B0604020202020204" pitchFamily="34" charset="0"/>
              </a:rPr>
              <a:t> </a:t>
            </a:r>
            <a:endParaRPr sz="1633" dirty="0">
              <a:latin typeface="Arial" panose="020B0604020202020204" pitchFamily="34" charset="0"/>
              <a:cs typeface="Arial" panose="020B0604020202020204" pitchFamily="34" charset="0"/>
            </a:endParaRPr>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583987111"/>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TextShape 1"/>
          <p:cNvSpPr txBox="1"/>
          <p:nvPr/>
        </p:nvSpPr>
        <p:spPr>
          <a:xfrm>
            <a:off x="1304188" y="353142"/>
            <a:ext cx="8230464" cy="1144921"/>
          </a:xfrm>
          <a:prstGeom prst="rect">
            <a:avLst/>
          </a:prstGeom>
          <a:noFill/>
          <a:ln>
            <a:noFill/>
          </a:ln>
        </p:spPr>
        <p:txBody>
          <a:bodyPr lIns="0" tIns="0" rIns="0" bIns="0" anchor="ctr"/>
          <a:lstStyle/>
          <a:p>
            <a:pPr>
              <a:defRPr/>
            </a:pPr>
            <a:r>
              <a:rPr lang="hu-HU" sz="4400" spc="-1" dirty="0">
                <a:latin typeface="Arial"/>
              </a:rPr>
              <a:t>5. </a:t>
            </a:r>
            <a:r>
              <a:rPr lang="en-GB" sz="4400" spc="-1" dirty="0">
                <a:latin typeface="Arial"/>
              </a:rPr>
              <a:t>Link</a:t>
            </a:r>
            <a:r>
              <a:rPr lang="hu-HU" sz="4400" spc="-1" dirty="0">
                <a:latin typeface="Arial"/>
              </a:rPr>
              <a:t>ing </a:t>
            </a:r>
            <a:r>
              <a:rPr lang="hu-HU" sz="4400" spc="-1" dirty="0" err="1">
                <a:latin typeface="Arial"/>
              </a:rPr>
              <a:t>words</a:t>
            </a:r>
            <a:endParaRPr sz="4400" dirty="0"/>
          </a:p>
        </p:txBody>
      </p:sp>
      <p:sp>
        <p:nvSpPr>
          <p:cNvPr id="112" name="TextShape 2"/>
          <p:cNvSpPr txBox="1"/>
          <p:nvPr/>
        </p:nvSpPr>
        <p:spPr>
          <a:xfrm>
            <a:off x="874644" y="1604328"/>
            <a:ext cx="10402956" cy="5101271"/>
          </a:xfrm>
          <a:prstGeom prst="rect">
            <a:avLst/>
          </a:prstGeom>
          <a:noFill/>
          <a:ln>
            <a:noFill/>
          </a:ln>
        </p:spPr>
        <p:txBody>
          <a:bodyPr lIns="0" tIns="0" rIns="0" bIns="0"/>
          <a:lstStyle/>
          <a:p>
            <a:pPr marL="391910" indent="-293933" algn="just">
              <a:buClr>
                <a:srgbClr val="FFFFFF"/>
              </a:buClr>
              <a:buSzPct val="45000"/>
              <a:buFont typeface="StarSymbol"/>
              <a:buChar char=""/>
              <a:defRPr/>
            </a:pPr>
            <a:r>
              <a:rPr lang="en-GB" sz="2800" spc="-1" dirty="0">
                <a:latin typeface="Arial" panose="020B0604020202020204" pitchFamily="34" charset="0"/>
                <a:cs typeface="Arial" panose="020B0604020202020204" pitchFamily="34" charset="0"/>
              </a:rPr>
              <a:t>Some linkers simply add new information or points: </a:t>
            </a:r>
            <a:r>
              <a:rPr lang="en-GB" sz="2800" spc="-1" dirty="0">
                <a:solidFill>
                  <a:srgbClr val="FF0000"/>
                </a:solidFill>
                <a:latin typeface="Arial" panose="020B0604020202020204" pitchFamily="34" charset="0"/>
                <a:cs typeface="Arial" panose="020B0604020202020204" pitchFamily="34" charset="0"/>
              </a:rPr>
              <a:t>and, in addition, also</a:t>
            </a:r>
            <a:endParaRPr sz="2800" dirty="0">
              <a:solidFill>
                <a:srgbClr val="FF0000"/>
              </a:solidFill>
              <a:latin typeface="Arial" panose="020B0604020202020204" pitchFamily="34" charset="0"/>
              <a:cs typeface="Arial" panose="020B0604020202020204" pitchFamily="34" charset="0"/>
            </a:endParaRPr>
          </a:p>
          <a:p>
            <a:pPr marL="391910" indent="-293933" algn="just">
              <a:buClr>
                <a:srgbClr val="FFFFFF"/>
              </a:buClr>
              <a:buSzPct val="45000"/>
              <a:buFont typeface="StarSymbol"/>
              <a:buChar char=""/>
              <a:defRPr/>
            </a:pPr>
            <a:r>
              <a:rPr lang="en-GB" sz="2800" spc="-1" dirty="0">
                <a:latin typeface="Arial" panose="020B0604020202020204" pitchFamily="34" charset="0"/>
                <a:cs typeface="Arial" panose="020B0604020202020204" pitchFamily="34" charset="0"/>
              </a:rPr>
              <a:t>(remember, you can also use “</a:t>
            </a:r>
            <a:r>
              <a:rPr lang="en-GB" sz="2800" spc="-1" dirty="0">
                <a:solidFill>
                  <a:srgbClr val="FF0000"/>
                </a:solidFill>
                <a:latin typeface="Arial" panose="020B0604020202020204" pitchFamily="34" charset="0"/>
                <a:cs typeface="Arial" panose="020B0604020202020204" pitchFamily="34" charset="0"/>
              </a:rPr>
              <a:t>other</a:t>
            </a:r>
            <a:r>
              <a:rPr lang="en-GB" sz="2800" spc="-1" dirty="0">
                <a:latin typeface="Arial" panose="020B0604020202020204" pitchFamily="34" charset="0"/>
                <a:cs typeface="Arial" panose="020B0604020202020204" pitchFamily="34" charset="0"/>
              </a:rPr>
              <a:t>”, “</a:t>
            </a:r>
            <a:r>
              <a:rPr lang="en-GB" sz="2800" spc="-1" dirty="0">
                <a:solidFill>
                  <a:srgbClr val="FF0000"/>
                </a:solidFill>
                <a:latin typeface="Arial" panose="020B0604020202020204" pitchFamily="34" charset="0"/>
                <a:cs typeface="Arial" panose="020B0604020202020204" pitchFamily="34" charset="0"/>
              </a:rPr>
              <a:t>another</a:t>
            </a:r>
            <a:r>
              <a:rPr lang="en-GB" sz="2800" spc="-1" dirty="0">
                <a:latin typeface="Arial" panose="020B0604020202020204" pitchFamily="34" charset="0"/>
                <a:cs typeface="Arial" panose="020B0604020202020204" pitchFamily="34" charset="0"/>
              </a:rPr>
              <a:t>”, “</a:t>
            </a:r>
            <a:r>
              <a:rPr lang="en-GB" sz="2800" spc="-1" dirty="0">
                <a:solidFill>
                  <a:srgbClr val="FF0000"/>
                </a:solidFill>
                <a:latin typeface="Arial" panose="020B0604020202020204" pitchFamily="34" charset="0"/>
                <a:cs typeface="Arial" panose="020B0604020202020204" pitchFamily="34" charset="0"/>
              </a:rPr>
              <a:t>further</a:t>
            </a:r>
            <a:r>
              <a:rPr lang="en-GB" sz="2800" spc="-1" dirty="0">
                <a:latin typeface="Arial" panose="020B0604020202020204" pitchFamily="34" charset="0"/>
                <a:cs typeface="Arial" panose="020B0604020202020204" pitchFamily="34" charset="0"/>
              </a:rPr>
              <a:t>” to add points)</a:t>
            </a:r>
            <a:endParaRPr sz="2800" dirty="0">
              <a:latin typeface="Arial" panose="020B0604020202020204" pitchFamily="34" charset="0"/>
              <a:cs typeface="Arial" panose="020B0604020202020204" pitchFamily="34" charset="0"/>
            </a:endParaRPr>
          </a:p>
          <a:p>
            <a:pPr marL="391910" indent="-293933" algn="just">
              <a:buClr>
                <a:srgbClr val="FFFFFF"/>
              </a:buClr>
              <a:buSzPct val="45000"/>
              <a:buFont typeface="StarSymbol"/>
              <a:buChar char=""/>
              <a:defRPr/>
            </a:pPr>
            <a:endParaRPr lang="en-GB" sz="2800" spc="-1" dirty="0">
              <a:latin typeface="Arial" panose="020B0604020202020204" pitchFamily="34" charset="0"/>
              <a:cs typeface="Arial" panose="020B0604020202020204" pitchFamily="34" charset="0"/>
            </a:endParaRPr>
          </a:p>
          <a:p>
            <a:pPr marL="391910" indent="-293933" algn="just">
              <a:buClr>
                <a:srgbClr val="FFFFFF"/>
              </a:buClr>
              <a:buSzPct val="45000"/>
              <a:buFont typeface="StarSymbol"/>
              <a:buChar char=""/>
              <a:defRPr/>
            </a:pPr>
            <a:r>
              <a:rPr lang="en-GB" sz="2800" spc="-1" dirty="0">
                <a:latin typeface="Arial" panose="020B0604020202020204" pitchFamily="34" charset="0"/>
                <a:cs typeface="Arial" panose="020B0604020202020204" pitchFamily="34" charset="0"/>
              </a:rPr>
              <a:t>Other less common linkers (</a:t>
            </a:r>
            <a:r>
              <a:rPr lang="en-GB" sz="2800" spc="-1" dirty="0">
                <a:solidFill>
                  <a:srgbClr val="FF0000"/>
                </a:solidFill>
                <a:latin typeface="Arial" panose="020B0604020202020204" pitchFamily="34" charset="0"/>
                <a:cs typeface="Arial" panose="020B0604020202020204" pitchFamily="34" charset="0"/>
              </a:rPr>
              <a:t>furthermore, moreover, besides</a:t>
            </a:r>
            <a:r>
              <a:rPr lang="en-GB" sz="2800" spc="-1" dirty="0">
                <a:latin typeface="Arial" panose="020B0604020202020204" pitchFamily="34" charset="0"/>
                <a:cs typeface="Arial" panose="020B0604020202020204" pitchFamily="34" charset="0"/>
              </a:rPr>
              <a:t>) add new information or a final point </a:t>
            </a:r>
            <a:r>
              <a:rPr lang="en-GB" sz="2800" b="1" spc="-1" dirty="0">
                <a:latin typeface="Arial" panose="020B0604020202020204" pitchFamily="34" charset="0"/>
                <a:cs typeface="Arial" panose="020B0604020202020204" pitchFamily="34" charset="0"/>
              </a:rPr>
              <a:t>which is more important or a more powerful argument</a:t>
            </a:r>
            <a:r>
              <a:rPr lang="en-GB" sz="2800" spc="-1" dirty="0">
                <a:latin typeface="Arial" panose="020B0604020202020204" pitchFamily="34" charset="0"/>
                <a:cs typeface="Arial" panose="020B0604020202020204" pitchFamily="34" charset="0"/>
              </a:rPr>
              <a:t> than what was said before.</a:t>
            </a:r>
            <a:endParaRPr sz="2800" dirty="0">
              <a:latin typeface="Arial" panose="020B0604020202020204" pitchFamily="34" charset="0"/>
              <a:cs typeface="Arial" panose="020B0604020202020204" pitchFamily="34" charset="0"/>
            </a:endParaRPr>
          </a:p>
          <a:p>
            <a:pPr marL="391910" indent="-293933" algn="just">
              <a:buClr>
                <a:srgbClr val="FFFFFF"/>
              </a:buClr>
              <a:buSzPct val="45000"/>
              <a:buFont typeface="StarSymbol"/>
              <a:buChar char=""/>
              <a:defRPr/>
            </a:pPr>
            <a:endParaRPr lang="en-GB" sz="2800" spc="-1" dirty="0">
              <a:solidFill>
                <a:srgbClr val="801900"/>
              </a:solidFill>
              <a:latin typeface="Arial" panose="020B0604020202020204" pitchFamily="34" charset="0"/>
              <a:cs typeface="Arial" panose="020B0604020202020204" pitchFamily="34" charset="0"/>
            </a:endParaRPr>
          </a:p>
          <a:p>
            <a:pPr marL="391910" indent="-293933" algn="just">
              <a:buClr>
                <a:srgbClr val="FFFFFF"/>
              </a:buClr>
              <a:buSzPct val="45000"/>
              <a:buFont typeface="StarSymbol"/>
              <a:buChar char=""/>
              <a:defRPr/>
            </a:pPr>
            <a:r>
              <a:rPr lang="en-GB" sz="2800" spc="-1" dirty="0">
                <a:solidFill>
                  <a:srgbClr val="801900"/>
                </a:solidFill>
                <a:latin typeface="Arial" panose="020B0604020202020204" pitchFamily="34" charset="0"/>
                <a:cs typeface="Arial" panose="020B0604020202020204" pitchFamily="34" charset="0"/>
              </a:rPr>
              <a:t>Tom's dog is very slow, as it is quite old. </a:t>
            </a:r>
            <a:r>
              <a:rPr lang="en-GB" sz="2800" spc="-1" dirty="0">
                <a:solidFill>
                  <a:srgbClr val="FF0000"/>
                </a:solidFill>
                <a:latin typeface="Arial" panose="020B0604020202020204" pitchFamily="34" charset="0"/>
                <a:cs typeface="Arial" panose="020B0604020202020204" pitchFamily="34" charset="0"/>
              </a:rPr>
              <a:t>Besides</a:t>
            </a:r>
            <a:r>
              <a:rPr lang="en-GB" sz="2800" spc="-1" dirty="0">
                <a:solidFill>
                  <a:srgbClr val="801900"/>
                </a:solidFill>
                <a:latin typeface="Arial" panose="020B0604020202020204" pitchFamily="34" charset="0"/>
                <a:cs typeface="Arial" panose="020B0604020202020204" pitchFamily="34" charset="0"/>
              </a:rPr>
              <a:t>, it </a:t>
            </a:r>
            <a:r>
              <a:rPr lang="hu-HU" sz="2800" spc="-1" dirty="0">
                <a:solidFill>
                  <a:srgbClr val="801900"/>
                </a:solidFill>
                <a:latin typeface="Arial" panose="020B0604020202020204" pitchFamily="34" charset="0"/>
                <a:cs typeface="Arial" panose="020B0604020202020204" pitchFamily="34" charset="0"/>
              </a:rPr>
              <a:t>is </a:t>
            </a:r>
            <a:r>
              <a:rPr lang="hu-HU" sz="2800" spc="-1" dirty="0" err="1">
                <a:solidFill>
                  <a:srgbClr val="801900"/>
                </a:solidFill>
                <a:latin typeface="Arial" panose="020B0604020202020204" pitchFamily="34" charset="0"/>
                <a:cs typeface="Arial" panose="020B0604020202020204" pitchFamily="34" charset="0"/>
              </a:rPr>
              <a:t>sick</a:t>
            </a:r>
            <a:r>
              <a:rPr lang="en-GB" sz="2800" spc="-1" dirty="0">
                <a:solidFill>
                  <a:srgbClr val="801900"/>
                </a:solidFill>
                <a:latin typeface="Arial" panose="020B0604020202020204" pitchFamily="34" charset="0"/>
                <a:cs typeface="Arial" panose="020B0604020202020204" pitchFamily="34" charset="0"/>
              </a:rPr>
              <a:t>.</a:t>
            </a:r>
            <a:endParaRPr sz="2800" dirty="0">
              <a:latin typeface="Arial" panose="020B0604020202020204" pitchFamily="34" charset="0"/>
              <a:cs typeface="Arial" panose="020B0604020202020204" pitchFamily="34" charset="0"/>
            </a:endParaRPr>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1767552140"/>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Alcím 1"/>
          <p:cNvSpPr>
            <a:spLocks noGrp="1"/>
          </p:cNvSpPr>
          <p:nvPr>
            <p:ph type="subTitle"/>
          </p:nvPr>
        </p:nvSpPr>
        <p:spPr bwMode="auto">
          <a:xfrm>
            <a:off x="1325218" y="1155111"/>
            <a:ext cx="9925878" cy="5308397"/>
          </a:xfrm>
        </p:spPr>
        <p:txBody>
          <a:bodyPr vert="horz" wrap="square" numCol="1" anchorCtr="0" compatLnSpc="1">
            <a:prstTxWarp prst="textNoShape">
              <a:avLst/>
            </a:prstTxWarp>
          </a:bodyPr>
          <a:lstStyle/>
          <a:p>
            <a:pPr eaLnBrk="1" hangingPunct="1"/>
            <a:r>
              <a:rPr lang="en-GB" altLang="en-US" dirty="0">
                <a:solidFill>
                  <a:srgbClr val="000000"/>
                </a:solidFill>
                <a:latin typeface="Arial" panose="020B0604020202020204" pitchFamily="34" charset="0"/>
                <a:cs typeface="Arial" panose="020B0604020202020204" pitchFamily="34" charset="0"/>
              </a:rPr>
              <a:t>Common:		First, Second, Third, Finally, 				</a:t>
            </a:r>
            <a:r>
              <a:rPr lang="hu-HU" altLang="en-US" dirty="0">
                <a:solidFill>
                  <a:srgbClr val="000000"/>
                </a:solidFill>
                <a:latin typeface="Arial" panose="020B0604020202020204" pitchFamily="34" charset="0"/>
                <a:cs typeface="Arial" panose="020B0604020202020204" pitchFamily="34" charset="0"/>
              </a:rPr>
              <a:t>		</a:t>
            </a:r>
            <a:r>
              <a:rPr lang="en-GB" altLang="en-US" dirty="0">
                <a:solidFill>
                  <a:srgbClr val="000000"/>
                </a:solidFill>
                <a:latin typeface="Arial" panose="020B0604020202020204" pitchFamily="34" charset="0"/>
                <a:cs typeface="Arial" panose="020B0604020202020204" pitchFamily="34" charset="0"/>
              </a:rPr>
              <a:t>Next, then, “the final/last….is..”</a:t>
            </a:r>
          </a:p>
          <a:p>
            <a:pPr eaLnBrk="1" hangingPunct="1"/>
            <a:endParaRPr lang="en-GB" altLang="en-US" dirty="0">
              <a:solidFill>
                <a:srgbClr val="000000"/>
              </a:solidFill>
              <a:latin typeface="Arial" panose="020B0604020202020204" pitchFamily="34" charset="0"/>
              <a:cs typeface="Arial" panose="020B0604020202020204" pitchFamily="34" charset="0"/>
            </a:endParaRPr>
          </a:p>
          <a:p>
            <a:pPr eaLnBrk="1" hangingPunct="1"/>
            <a:r>
              <a:rPr lang="en-GB" altLang="en-US" dirty="0">
                <a:solidFill>
                  <a:srgbClr val="000000"/>
                </a:solidFill>
                <a:latin typeface="Arial" panose="020B0604020202020204" pitchFamily="34" charset="0"/>
                <a:cs typeface="Arial" panose="020B0604020202020204" pitchFamily="34" charset="0"/>
              </a:rPr>
              <a:t>Rarer:		Firstly, Secondly, Thirdly, Lastly</a:t>
            </a:r>
          </a:p>
          <a:p>
            <a:pPr eaLnBrk="1" hangingPunct="1"/>
            <a:endParaRPr lang="en-GB" altLang="en-US" dirty="0">
              <a:solidFill>
                <a:srgbClr val="000000"/>
              </a:solidFill>
              <a:latin typeface="Arial" panose="020B0604020202020204" pitchFamily="34" charset="0"/>
              <a:cs typeface="Arial" panose="020B0604020202020204" pitchFamily="34" charset="0"/>
            </a:endParaRPr>
          </a:p>
          <a:p>
            <a:pPr eaLnBrk="1" hangingPunct="1"/>
            <a:r>
              <a:rPr lang="en-GB" altLang="en-US" dirty="0">
                <a:solidFill>
                  <a:srgbClr val="000000"/>
                </a:solidFill>
                <a:latin typeface="Arial" panose="020B0604020202020204" pitchFamily="34" charset="0"/>
                <a:cs typeface="Arial" panose="020B0604020202020204" pitchFamily="34" charset="0"/>
              </a:rPr>
              <a:t>Very rare:</a:t>
            </a:r>
            <a:r>
              <a:rPr lang="hu-HU" altLang="en-US" dirty="0">
                <a:solidFill>
                  <a:srgbClr val="000000"/>
                </a:solidFill>
                <a:latin typeface="Arial" panose="020B0604020202020204" pitchFamily="34" charset="0"/>
                <a:cs typeface="Arial" panose="020B0604020202020204" pitchFamily="34" charset="0"/>
              </a:rPr>
              <a:t>		</a:t>
            </a:r>
            <a:r>
              <a:rPr lang="en-GB" altLang="en-US" dirty="0">
                <a:solidFill>
                  <a:srgbClr val="000000"/>
                </a:solidFill>
                <a:latin typeface="Arial" panose="020B0604020202020204" pitchFamily="34" charset="0"/>
                <a:cs typeface="Arial" panose="020B0604020202020204" pitchFamily="34" charset="0"/>
              </a:rPr>
              <a:t>“First of all”, “</a:t>
            </a:r>
            <a:r>
              <a:rPr lang="en-GB" altLang="en-US" dirty="0">
                <a:solidFill>
                  <a:srgbClr val="FF0000"/>
                </a:solidFill>
                <a:latin typeface="Arial" panose="020B0604020202020204" pitchFamily="34" charset="0"/>
                <a:cs typeface="Arial" panose="020B0604020202020204" pitchFamily="34" charset="0"/>
              </a:rPr>
              <a:t>last but not least</a:t>
            </a:r>
            <a:r>
              <a:rPr lang="en-GB" altLang="en-US" dirty="0">
                <a:solidFill>
                  <a:srgbClr val="000000"/>
                </a:solidFill>
                <a:latin typeface="Arial" panose="020B0604020202020204" pitchFamily="34" charset="0"/>
                <a:cs typeface="Arial" panose="020B0604020202020204" pitchFamily="34" charset="0"/>
              </a:rPr>
              <a:t>”</a:t>
            </a:r>
          </a:p>
          <a:p>
            <a:pPr eaLnBrk="1" hangingPunct="1"/>
            <a:endParaRPr lang="en-GB" altLang="en-US" dirty="0">
              <a:solidFill>
                <a:srgbClr val="000000"/>
              </a:solidFill>
              <a:latin typeface="Arial" panose="020B0604020202020204" pitchFamily="34" charset="0"/>
              <a:cs typeface="Arial" panose="020B0604020202020204" pitchFamily="34" charset="0"/>
            </a:endParaRPr>
          </a:p>
          <a:p>
            <a:pPr eaLnBrk="1" hangingPunct="1"/>
            <a:r>
              <a:rPr lang="en-GB" altLang="en-US" dirty="0">
                <a:solidFill>
                  <a:srgbClr val="000000"/>
                </a:solidFill>
                <a:latin typeface="Arial" panose="020B0604020202020204" pitchFamily="34" charset="0"/>
                <a:cs typeface="Arial" panose="020B0604020202020204" pitchFamily="34" charset="0"/>
              </a:rPr>
              <a:t>AVOID THE LATTER</a:t>
            </a:r>
          </a:p>
        </p:txBody>
      </p:sp>
      <p:pic>
        <p:nvPicPr>
          <p:cNvPr id="3" name="Kép 2"/>
          <p:cNvPicPr>
            <a:picLocks noChangeAspect="1"/>
          </p:cNvPicPr>
          <p:nvPr/>
        </p:nvPicPr>
        <p:blipFill>
          <a:blip r:embed="rId2"/>
          <a:stretch>
            <a:fillRect/>
          </a:stretch>
        </p:blipFill>
        <p:spPr>
          <a:xfrm>
            <a:off x="10829199" y="0"/>
            <a:ext cx="1362801" cy="1155111"/>
          </a:xfrm>
          <a:prstGeom prst="rect">
            <a:avLst/>
          </a:prstGeom>
        </p:spPr>
      </p:pic>
      <p:sp>
        <p:nvSpPr>
          <p:cNvPr id="2" name="Téglalap 1"/>
          <p:cNvSpPr/>
          <p:nvPr/>
        </p:nvSpPr>
        <p:spPr>
          <a:xfrm>
            <a:off x="1195479" y="785779"/>
            <a:ext cx="4262257" cy="769441"/>
          </a:xfrm>
          <a:prstGeom prst="rect">
            <a:avLst/>
          </a:prstGeom>
        </p:spPr>
        <p:txBody>
          <a:bodyPr wrap="none">
            <a:spAutoFit/>
          </a:bodyPr>
          <a:lstStyle/>
          <a:p>
            <a:r>
              <a:rPr lang="hu-HU" sz="4400" spc="-1" dirty="0">
                <a:latin typeface="Arial"/>
              </a:rPr>
              <a:t>5. </a:t>
            </a:r>
            <a:r>
              <a:rPr lang="en-GB" sz="4400" spc="-1" dirty="0">
                <a:latin typeface="Arial"/>
              </a:rPr>
              <a:t>Link</a:t>
            </a:r>
            <a:r>
              <a:rPr lang="hu-HU" sz="4400" spc="-1" dirty="0">
                <a:latin typeface="Arial"/>
              </a:rPr>
              <a:t>ing </a:t>
            </a:r>
            <a:r>
              <a:rPr lang="hu-HU" sz="4400" spc="-1" dirty="0" err="1">
                <a:latin typeface="Arial"/>
              </a:rPr>
              <a:t>words</a:t>
            </a:r>
            <a:endParaRPr lang="hu-HU" sz="4400" dirty="0"/>
          </a:p>
        </p:txBody>
      </p:sp>
    </p:spTree>
    <p:extLst>
      <p:ext uri="{BB962C8B-B14F-4D97-AF65-F5344CB8AC3E}">
        <p14:creationId xmlns:p14="http://schemas.microsoft.com/office/powerpoint/2010/main" val="364857916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cím 1"/>
          <p:cNvSpPr>
            <a:spLocks noGrp="1"/>
          </p:cNvSpPr>
          <p:nvPr>
            <p:ph type="subTitle"/>
          </p:nvPr>
        </p:nvSpPr>
        <p:spPr/>
        <p:txBody>
          <a:bodyPr>
            <a:normAutofit/>
          </a:bodyPr>
          <a:lstStyle/>
          <a:p>
            <a:r>
              <a:rPr lang="hu-HU" sz="3600" dirty="0">
                <a:latin typeface="Arial" panose="020B0604020202020204" pitchFamily="34" charset="0"/>
                <a:cs typeface="Arial" panose="020B0604020202020204" pitchFamily="34" charset="0"/>
              </a:rPr>
              <a:t>… and </a:t>
            </a:r>
            <a:r>
              <a:rPr lang="hu-HU" sz="3600" dirty="0" err="1">
                <a:latin typeface="Arial" panose="020B0604020202020204" pitchFamily="34" charset="0"/>
                <a:cs typeface="Arial" panose="020B0604020202020204" pitchFamily="34" charset="0"/>
              </a:rPr>
              <a:t>finally</a:t>
            </a:r>
            <a:r>
              <a:rPr lang="hu-HU" sz="3600" dirty="0">
                <a:latin typeface="Arial" panose="020B0604020202020204" pitchFamily="34" charset="0"/>
                <a:cs typeface="Arial" panose="020B0604020202020204" pitchFamily="34" charset="0"/>
              </a:rPr>
              <a:t> …</a:t>
            </a:r>
          </a:p>
        </p:txBody>
      </p:sp>
      <p:pic>
        <p:nvPicPr>
          <p:cNvPr id="3" name="Kép 2"/>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427551557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cím 1"/>
          <p:cNvSpPr>
            <a:spLocks noGrp="1"/>
          </p:cNvSpPr>
          <p:nvPr>
            <p:ph type="subTitle"/>
          </p:nvPr>
        </p:nvSpPr>
        <p:spPr>
          <a:xfrm>
            <a:off x="821635" y="1142041"/>
            <a:ext cx="10800521" cy="5309837"/>
          </a:xfrm>
        </p:spPr>
        <p:txBody>
          <a:bodyPr>
            <a:normAutofit/>
          </a:bodyPr>
          <a:lstStyle/>
          <a:p>
            <a:pPr eaLnBrk="1" hangingPunct="1">
              <a:defRPr/>
            </a:pPr>
            <a:endParaRPr lang="en-GB" dirty="0">
              <a:solidFill>
                <a:srgbClr val="000000"/>
              </a:solidFill>
              <a:latin typeface="Arial" panose="020B0604020202020204" pitchFamily="34" charset="0"/>
              <a:cs typeface="Arial" panose="020B0604020202020204" pitchFamily="34" charset="0"/>
            </a:endParaRPr>
          </a:p>
          <a:p>
            <a:pPr eaLnBrk="1" hangingPunct="1">
              <a:defRPr/>
            </a:pPr>
            <a:r>
              <a:rPr lang="en-GB" dirty="0">
                <a:solidFill>
                  <a:srgbClr val="000000"/>
                </a:solidFill>
                <a:latin typeface="Arial" panose="020B0604020202020204" pitchFamily="34" charset="0"/>
                <a:cs typeface="Arial" panose="020B0604020202020204" pitchFamily="34" charset="0"/>
              </a:rPr>
              <a:t>Lectures convey a large amount of information to a large number of students. </a:t>
            </a:r>
          </a:p>
          <a:p>
            <a:pPr eaLnBrk="1" hangingPunct="1">
              <a:defRPr/>
            </a:pPr>
            <a:r>
              <a:rPr lang="en-GB" dirty="0">
                <a:solidFill>
                  <a:srgbClr val="000000"/>
                </a:solidFill>
                <a:latin typeface="Arial" panose="020B0604020202020204" pitchFamily="34" charset="0"/>
                <a:cs typeface="Arial" panose="020B0604020202020204" pitchFamily="34" charset="0"/>
              </a:rPr>
              <a:t>Lectures are cost-effective for universities.</a:t>
            </a:r>
          </a:p>
          <a:p>
            <a:pPr eaLnBrk="1" hangingPunct="1">
              <a:defRPr/>
            </a:pPr>
            <a:r>
              <a:rPr lang="en-GB" dirty="0">
                <a:solidFill>
                  <a:srgbClr val="000000"/>
                </a:solidFill>
                <a:latin typeface="Arial" panose="020B0604020202020204" pitchFamily="34" charset="0"/>
                <a:cs typeface="Arial" panose="020B0604020202020204" pitchFamily="34" charset="0"/>
              </a:rPr>
              <a:t>University leaders favour lectures.</a:t>
            </a:r>
          </a:p>
          <a:p>
            <a:pPr eaLnBrk="1" hangingPunct="1">
              <a:defRPr/>
            </a:pPr>
            <a:r>
              <a:rPr lang="en-GB" dirty="0">
                <a:solidFill>
                  <a:srgbClr val="000000"/>
                </a:solidFill>
                <a:latin typeface="Arial" panose="020B0604020202020204" pitchFamily="34" charset="0"/>
                <a:cs typeface="Arial" panose="020B0604020202020204" pitchFamily="34" charset="0"/>
              </a:rPr>
              <a:t>The information is not retained effectively by the students.</a:t>
            </a:r>
          </a:p>
          <a:p>
            <a:pPr eaLnBrk="1" hangingPunct="1">
              <a:defRPr/>
            </a:pPr>
            <a:r>
              <a:rPr lang="en-GB" dirty="0">
                <a:solidFill>
                  <a:srgbClr val="000000"/>
                </a:solidFill>
                <a:latin typeface="Arial" panose="020B0604020202020204" pitchFamily="34" charset="0"/>
                <a:cs typeface="Arial" panose="020B0604020202020204" pitchFamily="34" charset="0"/>
              </a:rPr>
              <a:t>The information conveyed in smaller classes, tutorials or seminars, or by personal experience is retained more effectively than information from lectures.</a:t>
            </a:r>
          </a:p>
          <a:p>
            <a:pPr eaLnBrk="1" hangingPunct="1">
              <a:defRPr/>
            </a:pPr>
            <a:r>
              <a:rPr lang="en-GB" dirty="0">
                <a:solidFill>
                  <a:srgbClr val="000000"/>
                </a:solidFill>
                <a:latin typeface="Arial" panose="020B0604020202020204" pitchFamily="34" charset="0"/>
                <a:cs typeface="Arial" panose="020B0604020202020204" pitchFamily="34" charset="0"/>
              </a:rPr>
              <a:t>Information from lectures is retained better if it is practised</a:t>
            </a:r>
            <a:r>
              <a:rPr lang="hu-HU" dirty="0">
                <a:solidFill>
                  <a:srgbClr val="000000"/>
                </a:solidFill>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a:p>
            <a:pPr>
              <a:defRPr/>
            </a:pPr>
            <a:endParaRPr lang="en-GB" dirty="0"/>
          </a:p>
        </p:txBody>
      </p:sp>
      <p:sp>
        <p:nvSpPr>
          <p:cNvPr id="67587" name="Szövegdoboz 2"/>
          <p:cNvSpPr txBox="1">
            <a:spLocks noChangeArrowheads="1"/>
          </p:cNvSpPr>
          <p:nvPr/>
        </p:nvSpPr>
        <p:spPr bwMode="auto">
          <a:xfrm>
            <a:off x="821636" y="577555"/>
            <a:ext cx="9390318"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4400" dirty="0"/>
              <a:t>Exercise: Make this text cohesive</a:t>
            </a:r>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311594103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cím 1"/>
          <p:cNvSpPr>
            <a:spLocks noGrp="1"/>
          </p:cNvSpPr>
          <p:nvPr>
            <p:ph type="subTitle"/>
          </p:nvPr>
        </p:nvSpPr>
        <p:spPr>
          <a:xfrm>
            <a:off x="821636" y="1346996"/>
            <a:ext cx="10800521" cy="5309837"/>
          </a:xfrm>
        </p:spPr>
        <p:txBody>
          <a:bodyPr>
            <a:normAutofit/>
          </a:bodyPr>
          <a:lstStyle/>
          <a:p>
            <a:pPr marL="0" indent="0" algn="just">
              <a:lnSpc>
                <a:spcPct val="150000"/>
              </a:lnSpc>
              <a:buNone/>
              <a:defRPr/>
            </a:pPr>
            <a:r>
              <a:rPr lang="hu-HU" sz="2600" dirty="0" err="1">
                <a:solidFill>
                  <a:srgbClr val="000000"/>
                </a:solidFill>
                <a:latin typeface="Arial" panose="020B0604020202020204" pitchFamily="34" charset="0"/>
                <a:cs typeface="Arial" panose="020B0604020202020204" pitchFamily="34" charset="0"/>
              </a:rPr>
              <a:t>There</a:t>
            </a:r>
            <a:r>
              <a:rPr lang="hu-HU" sz="2600" dirty="0">
                <a:solidFill>
                  <a:srgbClr val="000000"/>
                </a:solidFill>
                <a:latin typeface="Arial" panose="020B0604020202020204" pitchFamily="34" charset="0"/>
                <a:cs typeface="Arial" panose="020B0604020202020204" pitchFamily="34" charset="0"/>
              </a:rPr>
              <a:t> </a:t>
            </a:r>
            <a:r>
              <a:rPr lang="hu-HU" sz="2600" dirty="0" err="1">
                <a:solidFill>
                  <a:srgbClr val="000000"/>
                </a:solidFill>
                <a:latin typeface="Arial" panose="020B0604020202020204" pitchFamily="34" charset="0"/>
                <a:cs typeface="Arial" panose="020B0604020202020204" pitchFamily="34" charset="0"/>
              </a:rPr>
              <a:t>are</a:t>
            </a:r>
            <a:r>
              <a:rPr lang="hu-HU" sz="2600" dirty="0">
                <a:solidFill>
                  <a:srgbClr val="000000"/>
                </a:solidFill>
                <a:latin typeface="Arial" panose="020B0604020202020204" pitchFamily="34" charset="0"/>
                <a:cs typeface="Arial" panose="020B0604020202020204" pitchFamily="34" charset="0"/>
              </a:rPr>
              <a:t> </a:t>
            </a:r>
            <a:r>
              <a:rPr lang="hu-HU" sz="2600" dirty="0" err="1">
                <a:solidFill>
                  <a:srgbClr val="000000"/>
                </a:solidFill>
                <a:latin typeface="Arial" panose="020B0604020202020204" pitchFamily="34" charset="0"/>
                <a:cs typeface="Arial" panose="020B0604020202020204" pitchFamily="34" charset="0"/>
              </a:rPr>
              <a:t>two</a:t>
            </a:r>
            <a:r>
              <a:rPr lang="hu-HU" sz="2600" dirty="0">
                <a:solidFill>
                  <a:srgbClr val="000000"/>
                </a:solidFill>
                <a:latin typeface="Arial" panose="020B0604020202020204" pitchFamily="34" charset="0"/>
                <a:cs typeface="Arial" panose="020B0604020202020204" pitchFamily="34" charset="0"/>
              </a:rPr>
              <a:t> </a:t>
            </a:r>
            <a:r>
              <a:rPr lang="hu-HU" sz="2600" dirty="0" err="1">
                <a:solidFill>
                  <a:srgbClr val="000000"/>
                </a:solidFill>
                <a:latin typeface="Arial" panose="020B0604020202020204" pitchFamily="34" charset="0"/>
                <a:cs typeface="Arial" panose="020B0604020202020204" pitchFamily="34" charset="0"/>
              </a:rPr>
              <a:t>reasons</a:t>
            </a:r>
            <a:r>
              <a:rPr lang="hu-HU" sz="2600" dirty="0">
                <a:solidFill>
                  <a:srgbClr val="000000"/>
                </a:solidFill>
                <a:latin typeface="Arial" panose="020B0604020202020204" pitchFamily="34" charset="0"/>
                <a:cs typeface="Arial" panose="020B0604020202020204" pitchFamily="34" charset="0"/>
              </a:rPr>
              <a:t> </a:t>
            </a:r>
            <a:r>
              <a:rPr lang="hu-HU" sz="2600" dirty="0" err="1">
                <a:solidFill>
                  <a:srgbClr val="000000"/>
                </a:solidFill>
                <a:latin typeface="Arial" panose="020B0604020202020204" pitchFamily="34" charset="0"/>
                <a:cs typeface="Arial" panose="020B0604020202020204" pitchFamily="34" charset="0"/>
              </a:rPr>
              <a:t>why</a:t>
            </a:r>
            <a:r>
              <a:rPr lang="hu-HU" sz="2600" dirty="0">
                <a:solidFill>
                  <a:srgbClr val="000000"/>
                </a:solidFill>
                <a:latin typeface="Arial" panose="020B0604020202020204" pitchFamily="34" charset="0"/>
                <a:cs typeface="Arial" panose="020B0604020202020204" pitchFamily="34" charset="0"/>
              </a:rPr>
              <a:t> u</a:t>
            </a:r>
            <a:r>
              <a:rPr lang="en-GB" sz="2600" dirty="0" err="1">
                <a:solidFill>
                  <a:srgbClr val="000000"/>
                </a:solidFill>
                <a:latin typeface="Arial" panose="020B0604020202020204" pitchFamily="34" charset="0"/>
                <a:cs typeface="Arial" panose="020B0604020202020204" pitchFamily="34" charset="0"/>
              </a:rPr>
              <a:t>niversity</a:t>
            </a:r>
            <a:r>
              <a:rPr lang="en-GB" sz="2600" dirty="0">
                <a:solidFill>
                  <a:srgbClr val="000000"/>
                </a:solidFill>
                <a:latin typeface="Arial" panose="020B0604020202020204" pitchFamily="34" charset="0"/>
                <a:cs typeface="Arial" panose="020B0604020202020204" pitchFamily="34" charset="0"/>
              </a:rPr>
              <a:t> leaders favour lectures.</a:t>
            </a:r>
            <a:r>
              <a:rPr lang="hu-HU" sz="2600" dirty="0">
                <a:solidFill>
                  <a:srgbClr val="000000"/>
                </a:solidFill>
                <a:latin typeface="Arial" panose="020B0604020202020204" pitchFamily="34" charset="0"/>
                <a:cs typeface="Arial" panose="020B0604020202020204" pitchFamily="34" charset="0"/>
              </a:rPr>
              <a:t> </a:t>
            </a:r>
            <a:r>
              <a:rPr lang="hu-HU" sz="2600" dirty="0" err="1">
                <a:solidFill>
                  <a:srgbClr val="000000"/>
                </a:solidFill>
                <a:latin typeface="Arial" panose="020B0604020202020204" pitchFamily="34" charset="0"/>
                <a:cs typeface="Arial" panose="020B0604020202020204" pitchFamily="34" charset="0"/>
              </a:rPr>
              <a:t>One</a:t>
            </a:r>
            <a:r>
              <a:rPr lang="hu-HU" sz="2600" dirty="0">
                <a:solidFill>
                  <a:srgbClr val="000000"/>
                </a:solidFill>
                <a:latin typeface="Arial" panose="020B0604020202020204" pitchFamily="34" charset="0"/>
                <a:cs typeface="Arial" panose="020B0604020202020204" pitchFamily="34" charset="0"/>
              </a:rPr>
              <a:t> is </a:t>
            </a:r>
            <a:r>
              <a:rPr lang="hu-HU" sz="2600" dirty="0" err="1">
                <a:solidFill>
                  <a:srgbClr val="000000"/>
                </a:solidFill>
                <a:latin typeface="Arial" panose="020B0604020202020204" pitchFamily="34" charset="0"/>
                <a:cs typeface="Arial" panose="020B0604020202020204" pitchFamily="34" charset="0"/>
              </a:rPr>
              <a:t>that</a:t>
            </a:r>
            <a:r>
              <a:rPr lang="hu-HU" sz="2600" dirty="0">
                <a:solidFill>
                  <a:srgbClr val="000000"/>
                </a:solidFill>
                <a:latin typeface="Arial" panose="020B0604020202020204" pitchFamily="34" charset="0"/>
                <a:cs typeface="Arial" panose="020B0604020202020204" pitchFamily="34" charset="0"/>
              </a:rPr>
              <a:t> l</a:t>
            </a:r>
            <a:r>
              <a:rPr lang="en-GB" sz="2600" dirty="0" err="1">
                <a:solidFill>
                  <a:srgbClr val="000000"/>
                </a:solidFill>
                <a:latin typeface="Arial" panose="020B0604020202020204" pitchFamily="34" charset="0"/>
                <a:cs typeface="Arial" panose="020B0604020202020204" pitchFamily="34" charset="0"/>
              </a:rPr>
              <a:t>ectures</a:t>
            </a:r>
            <a:r>
              <a:rPr lang="en-GB" sz="2600" dirty="0">
                <a:solidFill>
                  <a:srgbClr val="000000"/>
                </a:solidFill>
                <a:latin typeface="Arial" panose="020B0604020202020204" pitchFamily="34" charset="0"/>
                <a:cs typeface="Arial" panose="020B0604020202020204" pitchFamily="34" charset="0"/>
              </a:rPr>
              <a:t> convey a large amount of information to a large number of students. </a:t>
            </a:r>
            <a:r>
              <a:rPr lang="hu-HU" sz="2600" dirty="0">
                <a:solidFill>
                  <a:srgbClr val="000000"/>
                </a:solidFill>
                <a:latin typeface="Arial" panose="020B0604020202020204" pitchFamily="34" charset="0"/>
                <a:cs typeface="Arial" panose="020B0604020202020204" pitchFamily="34" charset="0"/>
              </a:rPr>
              <a:t>The </a:t>
            </a:r>
            <a:r>
              <a:rPr lang="hu-HU" sz="2600" dirty="0" err="1">
                <a:solidFill>
                  <a:srgbClr val="000000"/>
                </a:solidFill>
                <a:latin typeface="Arial" panose="020B0604020202020204" pitchFamily="34" charset="0"/>
                <a:cs typeface="Arial" panose="020B0604020202020204" pitchFamily="34" charset="0"/>
              </a:rPr>
              <a:t>other</a:t>
            </a:r>
            <a:r>
              <a:rPr lang="hu-HU" sz="2600" dirty="0">
                <a:solidFill>
                  <a:srgbClr val="000000"/>
                </a:solidFill>
                <a:latin typeface="Arial" panose="020B0604020202020204" pitchFamily="34" charset="0"/>
                <a:cs typeface="Arial" panose="020B0604020202020204" pitchFamily="34" charset="0"/>
              </a:rPr>
              <a:t> is </a:t>
            </a:r>
            <a:r>
              <a:rPr lang="hu-HU" sz="2600" dirty="0" err="1">
                <a:solidFill>
                  <a:srgbClr val="000000"/>
                </a:solidFill>
                <a:latin typeface="Arial" panose="020B0604020202020204" pitchFamily="34" charset="0"/>
                <a:cs typeface="Arial" panose="020B0604020202020204" pitchFamily="34" charset="0"/>
              </a:rPr>
              <a:t>that</a:t>
            </a:r>
            <a:r>
              <a:rPr lang="hu-HU" sz="2600" dirty="0">
                <a:solidFill>
                  <a:srgbClr val="000000"/>
                </a:solidFill>
                <a:latin typeface="Arial" panose="020B0604020202020204" pitchFamily="34" charset="0"/>
                <a:cs typeface="Arial" panose="020B0604020202020204" pitchFamily="34" charset="0"/>
              </a:rPr>
              <a:t> l</a:t>
            </a:r>
            <a:r>
              <a:rPr lang="en-GB" sz="2600" dirty="0" err="1">
                <a:solidFill>
                  <a:srgbClr val="000000"/>
                </a:solidFill>
                <a:latin typeface="Arial" panose="020B0604020202020204" pitchFamily="34" charset="0"/>
                <a:cs typeface="Arial" panose="020B0604020202020204" pitchFamily="34" charset="0"/>
              </a:rPr>
              <a:t>ectures</a:t>
            </a:r>
            <a:r>
              <a:rPr lang="en-GB" sz="2600" dirty="0">
                <a:solidFill>
                  <a:srgbClr val="000000"/>
                </a:solidFill>
                <a:latin typeface="Arial" panose="020B0604020202020204" pitchFamily="34" charset="0"/>
                <a:cs typeface="Arial" panose="020B0604020202020204" pitchFamily="34" charset="0"/>
              </a:rPr>
              <a:t> are cost-effective for universities.</a:t>
            </a:r>
            <a:r>
              <a:rPr lang="hu-HU" sz="2600" dirty="0">
                <a:solidFill>
                  <a:srgbClr val="000000"/>
                </a:solidFill>
                <a:latin typeface="Arial" panose="020B0604020202020204" pitchFamily="34" charset="0"/>
                <a:cs typeface="Arial" panose="020B0604020202020204" pitchFamily="34" charset="0"/>
              </a:rPr>
              <a:t> </a:t>
            </a:r>
            <a:r>
              <a:rPr lang="hu-HU" sz="2600" dirty="0" err="1">
                <a:solidFill>
                  <a:srgbClr val="000000"/>
                </a:solidFill>
                <a:latin typeface="Arial" panose="020B0604020202020204" pitchFamily="34" charset="0"/>
                <a:cs typeface="Arial" panose="020B0604020202020204" pitchFamily="34" charset="0"/>
              </a:rPr>
              <a:t>However</a:t>
            </a:r>
            <a:r>
              <a:rPr lang="hu-HU" sz="2600" dirty="0">
                <a:solidFill>
                  <a:srgbClr val="000000"/>
                </a:solidFill>
                <a:latin typeface="Arial" panose="020B0604020202020204" pitchFamily="34" charset="0"/>
                <a:cs typeface="Arial" panose="020B0604020202020204" pitchFamily="34" charset="0"/>
              </a:rPr>
              <a:t>, </a:t>
            </a:r>
            <a:r>
              <a:rPr lang="hu-HU" sz="2600" dirty="0" err="1">
                <a:solidFill>
                  <a:srgbClr val="000000"/>
                </a:solidFill>
                <a:latin typeface="Arial" panose="020B0604020202020204" pitchFamily="34" charset="0"/>
                <a:cs typeface="Arial" panose="020B0604020202020204" pitchFamily="34" charset="0"/>
              </a:rPr>
              <a:t>what</a:t>
            </a:r>
            <a:r>
              <a:rPr lang="hu-HU" sz="2600" dirty="0">
                <a:solidFill>
                  <a:srgbClr val="000000"/>
                </a:solidFill>
                <a:latin typeface="Arial" panose="020B0604020202020204" pitchFamily="34" charset="0"/>
                <a:cs typeface="Arial" panose="020B0604020202020204" pitchFamily="34" charset="0"/>
              </a:rPr>
              <a:t> is </a:t>
            </a:r>
            <a:r>
              <a:rPr lang="hu-HU" sz="2600" dirty="0" err="1">
                <a:solidFill>
                  <a:srgbClr val="000000"/>
                </a:solidFill>
                <a:latin typeface="Arial" panose="020B0604020202020204" pitchFamily="34" charset="0"/>
                <a:cs typeface="Arial" panose="020B0604020202020204" pitchFamily="34" charset="0"/>
              </a:rPr>
              <a:t>good</a:t>
            </a:r>
            <a:r>
              <a:rPr lang="hu-HU" sz="2600" dirty="0">
                <a:solidFill>
                  <a:srgbClr val="000000"/>
                </a:solidFill>
                <a:latin typeface="Arial" panose="020B0604020202020204" pitchFamily="34" charset="0"/>
                <a:cs typeface="Arial" panose="020B0604020202020204" pitchFamily="34" charset="0"/>
              </a:rPr>
              <a:t> </a:t>
            </a:r>
            <a:r>
              <a:rPr lang="hu-HU" sz="2600" dirty="0" err="1">
                <a:solidFill>
                  <a:srgbClr val="000000"/>
                </a:solidFill>
                <a:latin typeface="Arial" panose="020B0604020202020204" pitchFamily="34" charset="0"/>
                <a:cs typeface="Arial" panose="020B0604020202020204" pitchFamily="34" charset="0"/>
              </a:rPr>
              <a:t>for</a:t>
            </a:r>
            <a:r>
              <a:rPr lang="hu-HU" sz="2600" dirty="0">
                <a:solidFill>
                  <a:srgbClr val="000000"/>
                </a:solidFill>
                <a:latin typeface="Arial" panose="020B0604020202020204" pitchFamily="34" charset="0"/>
                <a:cs typeface="Arial" panose="020B0604020202020204" pitchFamily="34" charset="0"/>
              </a:rPr>
              <a:t> </a:t>
            </a:r>
            <a:r>
              <a:rPr lang="hu-HU" sz="2600" dirty="0" err="1">
                <a:solidFill>
                  <a:srgbClr val="000000"/>
                </a:solidFill>
                <a:latin typeface="Arial" panose="020B0604020202020204" pitchFamily="34" charset="0"/>
                <a:cs typeface="Arial" panose="020B0604020202020204" pitchFamily="34" charset="0"/>
              </a:rPr>
              <a:t>leaders</a:t>
            </a:r>
            <a:r>
              <a:rPr lang="hu-HU" sz="2600" dirty="0">
                <a:solidFill>
                  <a:srgbClr val="000000"/>
                </a:solidFill>
                <a:latin typeface="Arial" panose="020B0604020202020204" pitchFamily="34" charset="0"/>
                <a:cs typeface="Arial" panose="020B0604020202020204" pitchFamily="34" charset="0"/>
              </a:rPr>
              <a:t> is </a:t>
            </a:r>
            <a:r>
              <a:rPr lang="hu-HU" sz="2600" dirty="0" err="1">
                <a:solidFill>
                  <a:srgbClr val="000000"/>
                </a:solidFill>
                <a:latin typeface="Arial" panose="020B0604020202020204" pitchFamily="34" charset="0"/>
                <a:cs typeface="Arial" panose="020B0604020202020204" pitchFamily="34" charset="0"/>
              </a:rPr>
              <a:t>not</a:t>
            </a:r>
            <a:r>
              <a:rPr lang="hu-HU" sz="2600" dirty="0">
                <a:solidFill>
                  <a:srgbClr val="000000"/>
                </a:solidFill>
                <a:latin typeface="Arial" panose="020B0604020202020204" pitchFamily="34" charset="0"/>
                <a:cs typeface="Arial" panose="020B0604020202020204" pitchFamily="34" charset="0"/>
              </a:rPr>
              <a:t> </a:t>
            </a:r>
            <a:r>
              <a:rPr lang="hu-HU" sz="2600" dirty="0" err="1">
                <a:solidFill>
                  <a:srgbClr val="000000"/>
                </a:solidFill>
                <a:latin typeface="Arial" panose="020B0604020202020204" pitchFamily="34" charset="0"/>
                <a:cs typeface="Arial" panose="020B0604020202020204" pitchFamily="34" charset="0"/>
              </a:rPr>
              <a:t>necessarily</a:t>
            </a:r>
            <a:r>
              <a:rPr lang="hu-HU" sz="2600" dirty="0">
                <a:solidFill>
                  <a:srgbClr val="000000"/>
                </a:solidFill>
                <a:latin typeface="Arial" panose="020B0604020202020204" pitchFamily="34" charset="0"/>
                <a:cs typeface="Arial" panose="020B0604020202020204" pitchFamily="34" charset="0"/>
              </a:rPr>
              <a:t> </a:t>
            </a:r>
            <a:r>
              <a:rPr lang="hu-HU" sz="2600" dirty="0" err="1">
                <a:solidFill>
                  <a:srgbClr val="000000"/>
                </a:solidFill>
                <a:latin typeface="Arial" panose="020B0604020202020204" pitchFamily="34" charset="0"/>
                <a:cs typeface="Arial" panose="020B0604020202020204" pitchFamily="34" charset="0"/>
              </a:rPr>
              <a:t>beneficial</a:t>
            </a:r>
            <a:r>
              <a:rPr lang="hu-HU" sz="2600" dirty="0">
                <a:solidFill>
                  <a:srgbClr val="000000"/>
                </a:solidFill>
                <a:latin typeface="Arial" panose="020B0604020202020204" pitchFamily="34" charset="0"/>
                <a:cs typeface="Arial" panose="020B0604020202020204" pitchFamily="34" charset="0"/>
              </a:rPr>
              <a:t> </a:t>
            </a:r>
            <a:r>
              <a:rPr lang="hu-HU" sz="2600" dirty="0" err="1">
                <a:solidFill>
                  <a:srgbClr val="000000"/>
                </a:solidFill>
                <a:latin typeface="Arial" panose="020B0604020202020204" pitchFamily="34" charset="0"/>
                <a:cs typeface="Arial" panose="020B0604020202020204" pitchFamily="34" charset="0"/>
              </a:rPr>
              <a:t>for</a:t>
            </a:r>
            <a:r>
              <a:rPr lang="hu-HU" sz="2600" dirty="0">
                <a:solidFill>
                  <a:srgbClr val="000000"/>
                </a:solidFill>
                <a:latin typeface="Arial" panose="020B0604020202020204" pitchFamily="34" charset="0"/>
                <a:cs typeface="Arial" panose="020B0604020202020204" pitchFamily="34" charset="0"/>
              </a:rPr>
              <a:t> </a:t>
            </a:r>
            <a:r>
              <a:rPr lang="hu-HU" sz="2600" dirty="0" err="1">
                <a:solidFill>
                  <a:srgbClr val="000000"/>
                </a:solidFill>
                <a:latin typeface="Arial" panose="020B0604020202020204" pitchFamily="34" charset="0"/>
                <a:cs typeface="Arial" panose="020B0604020202020204" pitchFamily="34" charset="0"/>
              </a:rPr>
              <a:t>students</a:t>
            </a:r>
            <a:r>
              <a:rPr lang="hu-HU" sz="2600" dirty="0">
                <a:solidFill>
                  <a:srgbClr val="000000"/>
                </a:solidFill>
                <a:latin typeface="Arial" panose="020B0604020202020204" pitchFamily="34" charset="0"/>
                <a:cs typeface="Arial" panose="020B0604020202020204" pitchFamily="34" charset="0"/>
              </a:rPr>
              <a:t>. </a:t>
            </a:r>
            <a:r>
              <a:rPr lang="en-GB" sz="2600" dirty="0">
                <a:solidFill>
                  <a:srgbClr val="000000"/>
                </a:solidFill>
                <a:latin typeface="Arial" panose="020B0604020202020204" pitchFamily="34" charset="0"/>
                <a:cs typeface="Arial" panose="020B0604020202020204" pitchFamily="34" charset="0"/>
              </a:rPr>
              <a:t>The information</a:t>
            </a:r>
            <a:r>
              <a:rPr lang="hu-HU" sz="2600" dirty="0">
                <a:solidFill>
                  <a:srgbClr val="000000"/>
                </a:solidFill>
                <a:latin typeface="Arial" panose="020B0604020202020204" pitchFamily="34" charset="0"/>
                <a:cs typeface="Arial" panose="020B0604020202020204" pitchFamily="34" charset="0"/>
              </a:rPr>
              <a:t> </a:t>
            </a:r>
            <a:r>
              <a:rPr lang="hu-HU" sz="2600" dirty="0" err="1">
                <a:solidFill>
                  <a:srgbClr val="000000"/>
                </a:solidFill>
                <a:latin typeface="Arial" panose="020B0604020202020204" pitchFamily="34" charset="0"/>
                <a:cs typeface="Arial" panose="020B0604020202020204" pitchFamily="34" charset="0"/>
              </a:rPr>
              <a:t>from</a:t>
            </a:r>
            <a:r>
              <a:rPr lang="hu-HU" sz="2600" dirty="0">
                <a:solidFill>
                  <a:srgbClr val="000000"/>
                </a:solidFill>
                <a:latin typeface="Arial" panose="020B0604020202020204" pitchFamily="34" charset="0"/>
                <a:cs typeface="Arial" panose="020B0604020202020204" pitchFamily="34" charset="0"/>
              </a:rPr>
              <a:t> </a:t>
            </a:r>
            <a:r>
              <a:rPr lang="hu-HU" sz="2600" dirty="0" err="1">
                <a:solidFill>
                  <a:srgbClr val="000000"/>
                </a:solidFill>
                <a:latin typeface="Arial" panose="020B0604020202020204" pitchFamily="34" charset="0"/>
                <a:cs typeface="Arial" panose="020B0604020202020204" pitchFamily="34" charset="0"/>
              </a:rPr>
              <a:t>lectures</a:t>
            </a:r>
            <a:r>
              <a:rPr lang="en-GB" sz="2600" dirty="0">
                <a:solidFill>
                  <a:srgbClr val="000000"/>
                </a:solidFill>
                <a:latin typeface="Arial" panose="020B0604020202020204" pitchFamily="34" charset="0"/>
                <a:cs typeface="Arial" panose="020B0604020202020204" pitchFamily="34" charset="0"/>
              </a:rPr>
              <a:t> is not retained effectively by the students</a:t>
            </a:r>
            <a:r>
              <a:rPr lang="hu-HU" sz="2600" dirty="0">
                <a:solidFill>
                  <a:srgbClr val="000000"/>
                </a:solidFill>
                <a:latin typeface="Arial" panose="020B0604020202020204" pitchFamily="34" charset="0"/>
                <a:cs typeface="Arial" panose="020B0604020202020204" pitchFamily="34" charset="0"/>
              </a:rPr>
              <a:t> </a:t>
            </a:r>
            <a:r>
              <a:rPr lang="hu-HU" sz="2600" dirty="0" err="1">
                <a:solidFill>
                  <a:srgbClr val="000000"/>
                </a:solidFill>
                <a:latin typeface="Arial" panose="020B0604020202020204" pitchFamily="34" charset="0"/>
                <a:cs typeface="Arial" panose="020B0604020202020204" pitchFamily="34" charset="0"/>
              </a:rPr>
              <a:t>because</a:t>
            </a:r>
            <a:r>
              <a:rPr lang="hu-HU" sz="2600" dirty="0">
                <a:solidFill>
                  <a:srgbClr val="000000"/>
                </a:solidFill>
                <a:latin typeface="Arial" panose="020B0604020202020204" pitchFamily="34" charset="0"/>
                <a:cs typeface="Arial" panose="020B0604020202020204" pitchFamily="34" charset="0"/>
              </a:rPr>
              <a:t> </a:t>
            </a:r>
            <a:r>
              <a:rPr lang="hu-HU" sz="2600" dirty="0" err="1">
                <a:solidFill>
                  <a:srgbClr val="000000"/>
                </a:solidFill>
                <a:latin typeface="Arial" panose="020B0604020202020204" pitchFamily="34" charset="0"/>
                <a:cs typeface="Arial" panose="020B0604020202020204" pitchFamily="34" charset="0"/>
              </a:rPr>
              <a:t>they</a:t>
            </a:r>
            <a:r>
              <a:rPr lang="hu-HU" sz="2600" dirty="0">
                <a:solidFill>
                  <a:srgbClr val="000000"/>
                </a:solidFill>
                <a:latin typeface="Arial" panose="020B0604020202020204" pitchFamily="34" charset="0"/>
                <a:cs typeface="Arial" panose="020B0604020202020204" pitchFamily="34" charset="0"/>
              </a:rPr>
              <a:t> </a:t>
            </a:r>
            <a:r>
              <a:rPr lang="hu-HU" sz="2600" dirty="0" err="1">
                <a:solidFill>
                  <a:srgbClr val="000000"/>
                </a:solidFill>
                <a:latin typeface="Arial" panose="020B0604020202020204" pitchFamily="34" charset="0"/>
                <a:cs typeface="Arial" panose="020B0604020202020204" pitchFamily="34" charset="0"/>
              </a:rPr>
              <a:t>cannot</a:t>
            </a:r>
            <a:r>
              <a:rPr lang="en-GB" sz="2600" dirty="0">
                <a:solidFill>
                  <a:srgbClr val="000000"/>
                </a:solidFill>
                <a:latin typeface="Arial" panose="020B0604020202020204" pitchFamily="34" charset="0"/>
                <a:cs typeface="Arial" panose="020B0604020202020204" pitchFamily="34" charset="0"/>
              </a:rPr>
              <a:t> practise</a:t>
            </a:r>
            <a:r>
              <a:rPr lang="hu-HU" sz="2600" dirty="0">
                <a:solidFill>
                  <a:srgbClr val="000000"/>
                </a:solidFill>
                <a:latin typeface="Arial" panose="020B0604020202020204" pitchFamily="34" charset="0"/>
                <a:cs typeface="Arial" panose="020B0604020202020204" pitchFamily="34" charset="0"/>
              </a:rPr>
              <a:t> </a:t>
            </a:r>
            <a:r>
              <a:rPr lang="hu-HU" sz="2600" dirty="0" err="1">
                <a:solidFill>
                  <a:srgbClr val="000000"/>
                </a:solidFill>
                <a:latin typeface="Arial" panose="020B0604020202020204" pitchFamily="34" charset="0"/>
                <a:cs typeface="Arial" panose="020B0604020202020204" pitchFamily="34" charset="0"/>
              </a:rPr>
              <a:t>it</a:t>
            </a:r>
            <a:r>
              <a:rPr lang="en-GB" sz="2600" dirty="0">
                <a:solidFill>
                  <a:srgbClr val="000000"/>
                </a:solidFill>
                <a:latin typeface="Arial" panose="020B0604020202020204" pitchFamily="34" charset="0"/>
                <a:cs typeface="Arial" panose="020B0604020202020204" pitchFamily="34" charset="0"/>
              </a:rPr>
              <a:t>.</a:t>
            </a:r>
            <a:r>
              <a:rPr lang="hu-HU" sz="2600" dirty="0">
                <a:solidFill>
                  <a:srgbClr val="000000"/>
                </a:solidFill>
                <a:latin typeface="Arial" panose="020B0604020202020204" pitchFamily="34" charset="0"/>
                <a:cs typeface="Arial" panose="020B0604020202020204" pitchFamily="34" charset="0"/>
              </a:rPr>
              <a:t> </a:t>
            </a:r>
            <a:r>
              <a:rPr lang="hu-HU" sz="2600" dirty="0" err="1">
                <a:solidFill>
                  <a:srgbClr val="000000"/>
                </a:solidFill>
                <a:latin typeface="Arial" panose="020B0604020202020204" pitchFamily="34" charset="0"/>
                <a:cs typeface="Arial" panose="020B0604020202020204" pitchFamily="34" charset="0"/>
              </a:rPr>
              <a:t>Therefore</a:t>
            </a:r>
            <a:r>
              <a:rPr lang="hu-HU" sz="2600" dirty="0">
                <a:solidFill>
                  <a:srgbClr val="000000"/>
                </a:solidFill>
                <a:latin typeface="Arial" panose="020B0604020202020204" pitchFamily="34" charset="0"/>
                <a:cs typeface="Arial" panose="020B0604020202020204" pitchFamily="34" charset="0"/>
              </a:rPr>
              <a:t>, t</a:t>
            </a:r>
            <a:r>
              <a:rPr lang="en-GB" sz="2600" dirty="0">
                <a:solidFill>
                  <a:srgbClr val="000000"/>
                </a:solidFill>
                <a:latin typeface="Arial" panose="020B0604020202020204" pitchFamily="34" charset="0"/>
                <a:cs typeface="Arial" panose="020B0604020202020204" pitchFamily="34" charset="0"/>
              </a:rPr>
              <a:t>he information conveyed in smaller classes, tutorials or seminars, or by personal experience is more </a:t>
            </a:r>
            <a:r>
              <a:rPr lang="hu-HU" sz="2600" dirty="0" err="1">
                <a:solidFill>
                  <a:srgbClr val="000000"/>
                </a:solidFill>
                <a:latin typeface="Arial" panose="020B0604020202020204" pitchFamily="34" charset="0"/>
                <a:cs typeface="Arial" panose="020B0604020202020204" pitchFamily="34" charset="0"/>
              </a:rPr>
              <a:t>useful</a:t>
            </a:r>
            <a:r>
              <a:rPr lang="hu-HU" sz="2600" dirty="0">
                <a:solidFill>
                  <a:srgbClr val="000000"/>
                </a:solidFill>
                <a:latin typeface="Arial" panose="020B0604020202020204" pitchFamily="34" charset="0"/>
                <a:cs typeface="Arial" panose="020B0604020202020204" pitchFamily="34" charset="0"/>
              </a:rPr>
              <a:t> </a:t>
            </a:r>
            <a:r>
              <a:rPr lang="hu-HU" sz="2600" dirty="0" err="1">
                <a:solidFill>
                  <a:srgbClr val="000000"/>
                </a:solidFill>
                <a:latin typeface="Arial" panose="020B0604020202020204" pitchFamily="34" charset="0"/>
                <a:cs typeface="Arial" panose="020B0604020202020204" pitchFamily="34" charset="0"/>
              </a:rPr>
              <a:t>for</a:t>
            </a:r>
            <a:r>
              <a:rPr lang="hu-HU" sz="2600" dirty="0">
                <a:solidFill>
                  <a:srgbClr val="000000"/>
                </a:solidFill>
                <a:latin typeface="Arial" panose="020B0604020202020204" pitchFamily="34" charset="0"/>
                <a:cs typeface="Arial" panose="020B0604020202020204" pitchFamily="34" charset="0"/>
              </a:rPr>
              <a:t> </a:t>
            </a:r>
            <a:r>
              <a:rPr lang="hu-HU" sz="2600" dirty="0" err="1">
                <a:solidFill>
                  <a:srgbClr val="000000"/>
                </a:solidFill>
                <a:latin typeface="Arial" panose="020B0604020202020204" pitchFamily="34" charset="0"/>
                <a:cs typeface="Arial" panose="020B0604020202020204" pitchFamily="34" charset="0"/>
              </a:rPr>
              <a:t>students</a:t>
            </a:r>
            <a:r>
              <a:rPr lang="hu-HU" sz="2600" dirty="0">
                <a:solidFill>
                  <a:srgbClr val="000000"/>
                </a:solidFill>
                <a:latin typeface="Arial" panose="020B0604020202020204" pitchFamily="34" charset="0"/>
                <a:cs typeface="Arial" panose="020B0604020202020204" pitchFamily="34" charset="0"/>
              </a:rPr>
              <a:t>.</a:t>
            </a:r>
            <a:endParaRPr lang="en-GB" sz="2600" dirty="0">
              <a:latin typeface="Arial" panose="020B0604020202020204" pitchFamily="34" charset="0"/>
              <a:cs typeface="Arial" panose="020B0604020202020204" pitchFamily="34" charset="0"/>
            </a:endParaRPr>
          </a:p>
        </p:txBody>
      </p:sp>
      <p:sp>
        <p:nvSpPr>
          <p:cNvPr id="67587" name="Szövegdoboz 2"/>
          <p:cNvSpPr txBox="1">
            <a:spLocks noChangeArrowheads="1"/>
          </p:cNvSpPr>
          <p:nvPr/>
        </p:nvSpPr>
        <p:spPr bwMode="auto">
          <a:xfrm>
            <a:off x="821636" y="577555"/>
            <a:ext cx="9390318"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4400" dirty="0"/>
              <a:t>Exercise: Make this text cohesive</a:t>
            </a:r>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113827450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cím 1"/>
          <p:cNvSpPr>
            <a:spLocks noGrp="1"/>
          </p:cNvSpPr>
          <p:nvPr>
            <p:ph type="subTitle"/>
          </p:nvPr>
        </p:nvSpPr>
        <p:spPr>
          <a:xfrm>
            <a:off x="1298713" y="273630"/>
            <a:ext cx="9435547" cy="6356827"/>
          </a:xfrm>
        </p:spPr>
        <p:txBody>
          <a:bodyPr>
            <a:normAutofit/>
          </a:bodyPr>
          <a:lstStyle/>
          <a:p>
            <a:pPr eaLnBrk="1" hangingPunct="1">
              <a:defRPr/>
            </a:pPr>
            <a:endParaRPr lang="en-GB" sz="2540" dirty="0">
              <a:solidFill>
                <a:srgbClr val="000000"/>
              </a:solidFill>
              <a:latin typeface="Arial Nova" pitchFamily="34" charset="0"/>
            </a:endParaRPr>
          </a:p>
          <a:p>
            <a:pPr marL="0" indent="0">
              <a:buNone/>
              <a:defRPr/>
            </a:pPr>
            <a:r>
              <a:rPr lang="hu-HU" sz="4400" dirty="0" err="1">
                <a:solidFill>
                  <a:srgbClr val="000000"/>
                </a:solidFill>
                <a:latin typeface="Arial" panose="020B0604020202020204" pitchFamily="34" charset="0"/>
                <a:cs typeface="Arial" panose="020B0604020202020204" pitchFamily="34" charset="0"/>
              </a:rPr>
              <a:t>Bibliography</a:t>
            </a:r>
            <a:endParaRPr lang="en-GB" sz="4400" dirty="0">
              <a:solidFill>
                <a:srgbClr val="000000"/>
              </a:solidFill>
              <a:latin typeface="Arial" panose="020B0604020202020204" pitchFamily="34" charset="0"/>
              <a:cs typeface="Arial" panose="020B0604020202020204" pitchFamily="34" charset="0"/>
            </a:endParaRPr>
          </a:p>
          <a:p>
            <a:pPr eaLnBrk="1" hangingPunct="1">
              <a:defRPr/>
            </a:pPr>
            <a:endParaRPr lang="hu-HU" sz="2540" dirty="0">
              <a:solidFill>
                <a:srgbClr val="000000"/>
              </a:solidFill>
              <a:latin typeface="Arial" panose="020B0604020202020204" pitchFamily="34" charset="0"/>
              <a:cs typeface="Arial" panose="020B0604020202020204" pitchFamily="34" charset="0"/>
            </a:endParaRPr>
          </a:p>
          <a:p>
            <a:pPr eaLnBrk="1" hangingPunct="1">
              <a:defRPr/>
            </a:pPr>
            <a:r>
              <a:rPr lang="en-GB" sz="2540" dirty="0">
                <a:solidFill>
                  <a:srgbClr val="000000"/>
                </a:solidFill>
                <a:latin typeface="Arial" panose="020B0604020202020204" pitchFamily="34" charset="0"/>
                <a:cs typeface="Arial" panose="020B0604020202020204" pitchFamily="34" charset="0"/>
              </a:rPr>
              <a:t>Bailey, Stephen (2011) </a:t>
            </a:r>
            <a:r>
              <a:rPr lang="en-GB" sz="2540" i="1" dirty="0">
                <a:solidFill>
                  <a:srgbClr val="000000"/>
                </a:solidFill>
                <a:latin typeface="Arial" panose="020B0604020202020204" pitchFamily="34" charset="0"/>
                <a:cs typeface="Arial" panose="020B0604020202020204" pitchFamily="34" charset="0"/>
              </a:rPr>
              <a:t>Academic Writing: A Handbook for International Students </a:t>
            </a:r>
            <a:r>
              <a:rPr lang="en-GB" sz="2540" dirty="0">
                <a:solidFill>
                  <a:srgbClr val="000000"/>
                </a:solidFill>
                <a:latin typeface="Arial" panose="020B0604020202020204" pitchFamily="34" charset="0"/>
                <a:cs typeface="Arial" panose="020B0604020202020204" pitchFamily="34" charset="0"/>
              </a:rPr>
              <a:t>Oxford: Routledge</a:t>
            </a:r>
          </a:p>
          <a:p>
            <a:pPr eaLnBrk="1" hangingPunct="1">
              <a:defRPr/>
            </a:pPr>
            <a:r>
              <a:rPr lang="en-GB" sz="2540" dirty="0">
                <a:solidFill>
                  <a:srgbClr val="000000"/>
                </a:solidFill>
                <a:latin typeface="Arial" panose="020B0604020202020204" pitchFamily="34" charset="0"/>
                <a:cs typeface="Arial" panose="020B0604020202020204" pitchFamily="34" charset="0"/>
              </a:rPr>
              <a:t>Macmillan English Dictionary for Advanced Learners, “Improve your Writing Skills” section.</a:t>
            </a:r>
            <a:endParaRPr lang="hu-HU" sz="2540" dirty="0">
              <a:solidFill>
                <a:srgbClr val="000000"/>
              </a:solidFill>
              <a:latin typeface="Arial" panose="020B0604020202020204" pitchFamily="34" charset="0"/>
              <a:cs typeface="Arial" panose="020B0604020202020204" pitchFamily="34" charset="0"/>
            </a:endParaRPr>
          </a:p>
          <a:p>
            <a:pPr>
              <a:defRPr/>
            </a:pPr>
            <a:r>
              <a:rPr lang="en-GB" sz="2540" dirty="0">
                <a:solidFill>
                  <a:srgbClr val="000000"/>
                </a:solidFill>
                <a:latin typeface="Arial" panose="020B0604020202020204" pitchFamily="34" charset="0"/>
                <a:cs typeface="Arial" panose="020B0604020202020204" pitchFamily="34" charset="0"/>
              </a:rPr>
              <a:t>http://gordonscruton.blogspot.hu/2011/08/what-is-cohesion-coherence-cambridge.html</a:t>
            </a:r>
          </a:p>
          <a:p>
            <a:pPr eaLnBrk="1" hangingPunct="1">
              <a:defRPr/>
            </a:pPr>
            <a:r>
              <a:rPr lang="en-GB" sz="2540" dirty="0">
                <a:solidFill>
                  <a:srgbClr val="000000"/>
                </a:solidFill>
                <a:latin typeface="Arial" panose="020B0604020202020204" pitchFamily="34" charset="0"/>
                <a:cs typeface="Arial" panose="020B0604020202020204" pitchFamily="34" charset="0"/>
              </a:rPr>
              <a:t>http://www.utbildning.gu.se/digitalAssets/1389/1389265_academic-writing-ht-12-natfak.pdf</a:t>
            </a:r>
          </a:p>
          <a:p>
            <a:pPr eaLnBrk="1" hangingPunct="1">
              <a:defRPr/>
            </a:pPr>
            <a:r>
              <a:rPr lang="en-GB" sz="2540" dirty="0">
                <a:solidFill>
                  <a:srgbClr val="000000"/>
                </a:solidFill>
                <a:latin typeface="Arial" panose="020B0604020202020204" pitchFamily="34" charset="0"/>
                <a:cs typeface="Arial" panose="020B0604020202020204" pitchFamily="34" charset="0"/>
                <a:hlinkClick r:id="rId2"/>
              </a:rPr>
              <a:t>http://linguapress.com/grammar/points/demonstratives.htm</a:t>
            </a:r>
            <a:endParaRPr lang="en-GB" sz="2540" dirty="0">
              <a:solidFill>
                <a:srgbClr val="000000"/>
              </a:solidFill>
              <a:latin typeface="Arial" panose="020B0604020202020204" pitchFamily="34" charset="0"/>
              <a:cs typeface="Arial" panose="020B0604020202020204" pitchFamily="34" charset="0"/>
            </a:endParaRPr>
          </a:p>
          <a:p>
            <a:pPr>
              <a:defRPr/>
            </a:pPr>
            <a:endParaRPr lang="en-GB" dirty="0"/>
          </a:p>
        </p:txBody>
      </p:sp>
      <p:pic>
        <p:nvPicPr>
          <p:cNvPr id="3" name="Kép 2"/>
          <p:cNvPicPr>
            <a:picLocks noChangeAspect="1"/>
          </p:cNvPicPr>
          <p:nvPr/>
        </p:nvPicPr>
        <p:blipFill>
          <a:blip r:embed="rId3"/>
          <a:stretch>
            <a:fillRect/>
          </a:stretch>
        </p:blipFill>
        <p:spPr>
          <a:xfrm>
            <a:off x="10829199" y="0"/>
            <a:ext cx="1362801" cy="1155111"/>
          </a:xfrm>
          <a:prstGeom prst="rect">
            <a:avLst/>
          </a:prstGeom>
        </p:spPr>
      </p:pic>
    </p:spTree>
    <p:extLst>
      <p:ext uri="{BB962C8B-B14F-4D97-AF65-F5344CB8AC3E}">
        <p14:creationId xmlns:p14="http://schemas.microsoft.com/office/powerpoint/2010/main" val="197532006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566988" y="1125539"/>
            <a:ext cx="7543800" cy="2547937"/>
          </a:xfrm>
        </p:spPr>
        <p:txBody>
          <a:bodyPr>
            <a:normAutofit/>
          </a:bodyPr>
          <a:lstStyle/>
          <a:p>
            <a:pPr algn="ctr"/>
            <a:r>
              <a:rPr lang="hu-HU" altLang="hu-HU" dirty="0" err="1">
                <a:latin typeface="Arial" panose="020B0604020202020204" pitchFamily="34" charset="0"/>
                <a:cs typeface="Arial" panose="020B0604020202020204" pitchFamily="34" charset="0"/>
              </a:rPr>
              <a:t>Thank</a:t>
            </a:r>
            <a:r>
              <a:rPr lang="hu-HU" altLang="hu-HU" dirty="0">
                <a:latin typeface="Arial" panose="020B0604020202020204" pitchFamily="34" charset="0"/>
                <a:cs typeface="Arial" panose="020B0604020202020204" pitchFamily="34" charset="0"/>
              </a:rPr>
              <a:t> </a:t>
            </a:r>
            <a:r>
              <a:rPr lang="hu-HU" altLang="hu-HU" dirty="0" err="1">
                <a:latin typeface="Arial" panose="020B0604020202020204" pitchFamily="34" charset="0"/>
                <a:cs typeface="Arial" panose="020B0604020202020204" pitchFamily="34" charset="0"/>
              </a:rPr>
              <a:t>you</a:t>
            </a:r>
            <a:r>
              <a:rPr lang="hu-HU" altLang="hu-HU" dirty="0">
                <a:latin typeface="Arial" panose="020B0604020202020204" pitchFamily="34" charset="0"/>
                <a:cs typeface="Arial" panose="020B0604020202020204" pitchFamily="34" charset="0"/>
              </a:rPr>
              <a:t>.</a:t>
            </a:r>
            <a:r>
              <a:rPr lang="en-GB" altLang="hu-HU" dirty="0">
                <a:latin typeface="Arial" panose="020B0604020202020204" pitchFamily="34" charset="0"/>
                <a:cs typeface="Arial" panose="020B0604020202020204" pitchFamily="34" charset="0"/>
              </a:rPr>
              <a:t> Enjoy your day!</a:t>
            </a:r>
            <a:endParaRPr lang="hu-HU" altLang="hu-HU" dirty="0">
              <a:latin typeface="Arial" panose="020B0604020202020204" pitchFamily="34" charset="0"/>
              <a:cs typeface="Arial" panose="020B0604020202020204" pitchFamily="34" charset="0"/>
            </a:endParaRPr>
          </a:p>
        </p:txBody>
      </p:sp>
      <p:pic>
        <p:nvPicPr>
          <p:cNvPr id="14339" name="Picture 3" descr="Kávészem"/>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931621" y="3137021"/>
            <a:ext cx="2814534" cy="2837211"/>
          </a:xfrm>
          <a:ln/>
        </p:spPr>
      </p:pic>
      <p:pic>
        <p:nvPicPr>
          <p:cNvPr id="5" name="Kép 4"/>
          <p:cNvPicPr>
            <a:picLocks noChangeAspect="1"/>
          </p:cNvPicPr>
          <p:nvPr/>
        </p:nvPicPr>
        <p:blipFill>
          <a:blip r:embed="rId4"/>
          <a:stretch>
            <a:fillRect/>
          </a:stretch>
        </p:blipFill>
        <p:spPr>
          <a:xfrm>
            <a:off x="10829199" y="0"/>
            <a:ext cx="1362801" cy="1155111"/>
          </a:xfrm>
          <a:prstGeom prst="rect">
            <a:avLst/>
          </a:prstGeom>
        </p:spPr>
      </p:pic>
    </p:spTree>
    <p:extLst>
      <p:ext uri="{BB962C8B-B14F-4D97-AF65-F5344CB8AC3E}">
        <p14:creationId xmlns:p14="http://schemas.microsoft.com/office/powerpoint/2010/main" val="3583282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pc="-1" dirty="0">
                <a:latin typeface="Arial"/>
              </a:rPr>
              <a:t>1. A </a:t>
            </a:r>
            <a:r>
              <a:rPr lang="hu-HU" spc="-1" dirty="0" err="1">
                <a:latin typeface="Arial"/>
              </a:rPr>
              <a:t>reminder</a:t>
            </a:r>
            <a:endParaRPr lang="hu-HU" dirty="0"/>
          </a:p>
        </p:txBody>
      </p:sp>
      <p:sp>
        <p:nvSpPr>
          <p:cNvPr id="3" name="Tartalom helye 2"/>
          <p:cNvSpPr>
            <a:spLocks noGrp="1"/>
          </p:cNvSpPr>
          <p:nvPr>
            <p:ph idx="1"/>
          </p:nvPr>
        </p:nvSpPr>
        <p:spPr>
          <a:xfrm>
            <a:off x="838200" y="1825625"/>
            <a:ext cx="10515600" cy="4351338"/>
          </a:xfrm>
        </p:spPr>
        <p:txBody>
          <a:bodyPr>
            <a:normAutofit/>
          </a:bodyPr>
          <a:lstStyle/>
          <a:p>
            <a:r>
              <a:rPr lang="hu-HU" sz="3000" dirty="0">
                <a:latin typeface="Arial" panose="020B0604020202020204" pitchFamily="34" charset="0"/>
                <a:cs typeface="Arial" panose="020B0604020202020204" pitchFamily="34" charset="0"/>
              </a:rPr>
              <a:t>”</a:t>
            </a:r>
            <a:r>
              <a:rPr lang="en-US" sz="3000" dirty="0">
                <a:latin typeface="Arial" panose="020B0604020202020204" pitchFamily="34" charset="0"/>
                <a:cs typeface="Arial" panose="020B0604020202020204" pitchFamily="34" charset="0"/>
              </a:rPr>
              <a:t>The writer must believe that what he is doing is the most important thing in the world. And he must hold to this illusion even when he knows it is not true.</a:t>
            </a:r>
            <a:r>
              <a:rPr lang="hu-HU" sz="3000" dirty="0">
                <a:latin typeface="Arial" panose="020B0604020202020204" pitchFamily="34" charset="0"/>
                <a:cs typeface="Arial" panose="020B0604020202020204" pitchFamily="34" charset="0"/>
              </a:rPr>
              <a:t>”</a:t>
            </a:r>
            <a:r>
              <a:rPr lang="en-US" sz="3000" dirty="0">
                <a:latin typeface="Arial" panose="020B0604020202020204" pitchFamily="34" charset="0"/>
                <a:cs typeface="Arial" panose="020B0604020202020204" pitchFamily="34" charset="0"/>
              </a:rPr>
              <a:t> John Steinbeck</a:t>
            </a:r>
            <a:endParaRPr lang="hu-HU" sz="3000" dirty="0">
              <a:latin typeface="Arial" panose="020B0604020202020204" pitchFamily="34" charset="0"/>
              <a:cs typeface="Arial" panose="020B0604020202020204" pitchFamily="34" charset="0"/>
            </a:endParaRPr>
          </a:p>
          <a:p>
            <a:r>
              <a:rPr lang="hu-HU" sz="3000" dirty="0" err="1">
                <a:latin typeface="Arial" panose="020B0604020202020204" pitchFamily="34" charset="0"/>
                <a:cs typeface="Arial" panose="020B0604020202020204" pitchFamily="34" charset="0"/>
              </a:rPr>
              <a:t>responsibility</a:t>
            </a:r>
            <a:endParaRPr lang="hu-HU" sz="3000" dirty="0">
              <a:latin typeface="Arial" panose="020B0604020202020204" pitchFamily="34" charset="0"/>
              <a:cs typeface="Arial" panose="020B0604020202020204" pitchFamily="34" charset="0"/>
            </a:endParaRPr>
          </a:p>
          <a:p>
            <a:r>
              <a:rPr lang="hu-HU" sz="3000" dirty="0" err="1">
                <a:latin typeface="Arial" panose="020B0604020202020204" pitchFamily="34" charset="0"/>
                <a:cs typeface="Arial" panose="020B0604020202020204" pitchFamily="34" charset="0"/>
              </a:rPr>
              <a:t>writer</a:t>
            </a:r>
            <a:r>
              <a:rPr lang="hu-HU" sz="3000" dirty="0">
                <a:latin typeface="Arial" panose="020B0604020202020204" pitchFamily="34" charset="0"/>
                <a:cs typeface="Arial" panose="020B0604020202020204" pitchFamily="34" charset="0"/>
              </a:rPr>
              <a:t> </a:t>
            </a:r>
            <a:r>
              <a:rPr lang="hu-HU" sz="3000" dirty="0" err="1">
                <a:latin typeface="Arial" panose="020B0604020202020204" pitchFamily="34" charset="0"/>
                <a:cs typeface="Arial" panose="020B0604020202020204" pitchFamily="34" charset="0"/>
              </a:rPr>
              <a:t>responsibility</a:t>
            </a:r>
            <a:r>
              <a:rPr lang="hu-HU" sz="3000" dirty="0">
                <a:latin typeface="Arial" panose="020B0604020202020204" pitchFamily="34" charset="0"/>
                <a:cs typeface="Arial" panose="020B0604020202020204" pitchFamily="34" charset="0"/>
              </a:rPr>
              <a:t> – </a:t>
            </a:r>
            <a:r>
              <a:rPr lang="hu-HU" sz="3000" dirty="0" err="1">
                <a:latin typeface="Arial" panose="020B0604020202020204" pitchFamily="34" charset="0"/>
                <a:cs typeface="Arial" panose="020B0604020202020204" pitchFamily="34" charset="0"/>
              </a:rPr>
              <a:t>achieved</a:t>
            </a:r>
            <a:r>
              <a:rPr lang="hu-HU" sz="3000" dirty="0">
                <a:latin typeface="Arial" panose="020B0604020202020204" pitchFamily="34" charset="0"/>
                <a:cs typeface="Arial" panose="020B0604020202020204" pitchFamily="34" charset="0"/>
              </a:rPr>
              <a:t> </a:t>
            </a:r>
            <a:r>
              <a:rPr lang="hu-HU" sz="3000" dirty="0" err="1">
                <a:latin typeface="Arial" panose="020B0604020202020204" pitchFamily="34" charset="0"/>
                <a:cs typeface="Arial" panose="020B0604020202020204" pitchFamily="34" charset="0"/>
              </a:rPr>
              <a:t>by</a:t>
            </a:r>
            <a:endParaRPr lang="hu-HU" sz="3000" dirty="0">
              <a:latin typeface="Arial" panose="020B0604020202020204" pitchFamily="34" charset="0"/>
              <a:cs typeface="Arial" panose="020B0604020202020204" pitchFamily="34" charset="0"/>
            </a:endParaRPr>
          </a:p>
          <a:p>
            <a:pPr marL="0" indent="0">
              <a:buNone/>
            </a:pPr>
            <a:br>
              <a:rPr lang="en-US" dirty="0"/>
            </a:br>
            <a:endParaRPr lang="hu-HU" dirty="0"/>
          </a:p>
          <a:p>
            <a:endParaRPr lang="hu-HU" dirty="0">
              <a:latin typeface="Arial" panose="020B0604020202020204" pitchFamily="34" charset="0"/>
              <a:cs typeface="Arial" panose="020B0604020202020204" pitchFamily="34" charset="0"/>
            </a:endParaRPr>
          </a:p>
          <a:p>
            <a:endParaRPr lang="hu-HU" dirty="0"/>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pic>
        <p:nvPicPr>
          <p:cNvPr id="1028" name="Picture 4" descr="Image result for cohesion and coherenc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66331" y="3737940"/>
            <a:ext cx="2964347" cy="2964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9039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cím 1"/>
          <p:cNvSpPr>
            <a:spLocks noGrp="1"/>
          </p:cNvSpPr>
          <p:nvPr>
            <p:ph type="subTitle"/>
          </p:nvPr>
        </p:nvSpPr>
        <p:spPr>
          <a:xfrm>
            <a:off x="821635" y="1142041"/>
            <a:ext cx="10800521" cy="5309837"/>
          </a:xfrm>
        </p:spPr>
        <p:txBody>
          <a:bodyPr>
            <a:normAutofit/>
          </a:bodyPr>
          <a:lstStyle/>
          <a:p>
            <a:pPr eaLnBrk="1" hangingPunct="1">
              <a:defRPr/>
            </a:pPr>
            <a:endParaRPr lang="en-GB" dirty="0">
              <a:solidFill>
                <a:srgbClr val="000000"/>
              </a:solidFill>
              <a:latin typeface="Arial" panose="020B0604020202020204" pitchFamily="34" charset="0"/>
              <a:cs typeface="Arial" panose="020B0604020202020204" pitchFamily="34" charset="0"/>
            </a:endParaRPr>
          </a:p>
          <a:p>
            <a:pPr eaLnBrk="1" hangingPunct="1">
              <a:defRPr/>
            </a:pPr>
            <a:r>
              <a:rPr lang="en-GB" dirty="0">
                <a:solidFill>
                  <a:srgbClr val="000000"/>
                </a:solidFill>
                <a:latin typeface="Arial" panose="020B0604020202020204" pitchFamily="34" charset="0"/>
                <a:cs typeface="Arial" panose="020B0604020202020204" pitchFamily="34" charset="0"/>
              </a:rPr>
              <a:t>Lectures convey a large amount of information to a large number of students. </a:t>
            </a:r>
          </a:p>
          <a:p>
            <a:pPr eaLnBrk="1" hangingPunct="1">
              <a:defRPr/>
            </a:pPr>
            <a:r>
              <a:rPr lang="en-GB" dirty="0">
                <a:solidFill>
                  <a:srgbClr val="000000"/>
                </a:solidFill>
                <a:latin typeface="Arial" panose="020B0604020202020204" pitchFamily="34" charset="0"/>
                <a:cs typeface="Arial" panose="020B0604020202020204" pitchFamily="34" charset="0"/>
              </a:rPr>
              <a:t>Lectures are cost-effective for universities.</a:t>
            </a:r>
          </a:p>
          <a:p>
            <a:pPr eaLnBrk="1" hangingPunct="1">
              <a:defRPr/>
            </a:pPr>
            <a:r>
              <a:rPr lang="en-GB" dirty="0">
                <a:solidFill>
                  <a:srgbClr val="000000"/>
                </a:solidFill>
                <a:latin typeface="Arial" panose="020B0604020202020204" pitchFamily="34" charset="0"/>
                <a:cs typeface="Arial" panose="020B0604020202020204" pitchFamily="34" charset="0"/>
              </a:rPr>
              <a:t>University leaders favour lectures.</a:t>
            </a:r>
          </a:p>
          <a:p>
            <a:pPr eaLnBrk="1" hangingPunct="1">
              <a:defRPr/>
            </a:pPr>
            <a:r>
              <a:rPr lang="en-GB" dirty="0">
                <a:solidFill>
                  <a:srgbClr val="000000"/>
                </a:solidFill>
                <a:latin typeface="Arial" panose="020B0604020202020204" pitchFamily="34" charset="0"/>
                <a:cs typeface="Arial" panose="020B0604020202020204" pitchFamily="34" charset="0"/>
              </a:rPr>
              <a:t>The information is not retained effectively by the students.</a:t>
            </a:r>
          </a:p>
          <a:p>
            <a:pPr eaLnBrk="1" hangingPunct="1">
              <a:defRPr/>
            </a:pPr>
            <a:r>
              <a:rPr lang="en-GB" dirty="0">
                <a:solidFill>
                  <a:srgbClr val="000000"/>
                </a:solidFill>
                <a:latin typeface="Arial" panose="020B0604020202020204" pitchFamily="34" charset="0"/>
                <a:cs typeface="Arial" panose="020B0604020202020204" pitchFamily="34" charset="0"/>
              </a:rPr>
              <a:t>The information conveyed in smaller classes, tutorials or seminars, or by personal experience is retained more effectively than information from lectures.</a:t>
            </a:r>
          </a:p>
          <a:p>
            <a:pPr eaLnBrk="1" hangingPunct="1">
              <a:defRPr/>
            </a:pPr>
            <a:r>
              <a:rPr lang="en-GB" dirty="0">
                <a:solidFill>
                  <a:srgbClr val="000000"/>
                </a:solidFill>
                <a:latin typeface="Arial" panose="020B0604020202020204" pitchFamily="34" charset="0"/>
                <a:cs typeface="Arial" panose="020B0604020202020204" pitchFamily="34" charset="0"/>
              </a:rPr>
              <a:t>Information from lectures is retained better if it is practised</a:t>
            </a:r>
            <a:r>
              <a:rPr lang="hu-HU" dirty="0">
                <a:solidFill>
                  <a:srgbClr val="000000"/>
                </a:solidFill>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a:p>
            <a:pPr>
              <a:defRPr/>
            </a:pPr>
            <a:endParaRPr lang="en-GB" dirty="0"/>
          </a:p>
        </p:txBody>
      </p:sp>
      <p:sp>
        <p:nvSpPr>
          <p:cNvPr id="67587" name="Szövegdoboz 2"/>
          <p:cNvSpPr txBox="1">
            <a:spLocks noChangeArrowheads="1"/>
          </p:cNvSpPr>
          <p:nvPr/>
        </p:nvSpPr>
        <p:spPr bwMode="auto">
          <a:xfrm>
            <a:off x="821636" y="577555"/>
            <a:ext cx="9390318"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4400" dirty="0"/>
              <a:t>Exercise: Make this text cohesive</a:t>
            </a:r>
          </a:p>
        </p:txBody>
      </p:sp>
      <p:pic>
        <p:nvPicPr>
          <p:cNvPr id="4" name="Kép 3"/>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803595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Shape 1"/>
          <p:cNvSpPr txBox="1"/>
          <p:nvPr/>
        </p:nvSpPr>
        <p:spPr>
          <a:xfrm>
            <a:off x="1980049" y="273629"/>
            <a:ext cx="8230464" cy="1144921"/>
          </a:xfrm>
          <a:prstGeom prst="rect">
            <a:avLst/>
          </a:prstGeom>
          <a:noFill/>
          <a:ln>
            <a:noFill/>
          </a:ln>
        </p:spPr>
        <p:txBody>
          <a:bodyPr lIns="0" tIns="0" rIns="0" bIns="0" anchor="ctr"/>
          <a:lstStyle/>
          <a:p>
            <a:pPr marL="195955" indent="-195955" algn="ctr">
              <a:buClr>
                <a:srgbClr val="FFFFFF"/>
              </a:buClr>
              <a:buSzPct val="45000"/>
              <a:buFont typeface="StarSymbol"/>
              <a:buChar char=""/>
              <a:defRPr/>
            </a:pPr>
            <a:r>
              <a:rPr lang="hu-HU" sz="4400" spc="-1" dirty="0">
                <a:latin typeface="Arial"/>
              </a:rPr>
              <a:t>2. </a:t>
            </a:r>
            <a:r>
              <a:rPr lang="en-GB" sz="4400" spc="-1" dirty="0">
                <a:latin typeface="Arial"/>
              </a:rPr>
              <a:t>Types of cohesion in </a:t>
            </a:r>
            <a:r>
              <a:rPr lang="hu-HU" sz="4400" spc="-1" dirty="0">
                <a:latin typeface="Arial"/>
              </a:rPr>
              <a:t>a</a:t>
            </a:r>
            <a:r>
              <a:rPr lang="en-GB" sz="4400" spc="-1" dirty="0">
                <a:latin typeface="Arial"/>
              </a:rPr>
              <a:t> text</a:t>
            </a:r>
            <a:endParaRPr sz="4400" dirty="0"/>
          </a:p>
        </p:txBody>
      </p:sp>
      <p:pic>
        <p:nvPicPr>
          <p:cNvPr id="5" name="Kép 4"/>
          <p:cNvPicPr>
            <a:picLocks noChangeAspect="1"/>
          </p:cNvPicPr>
          <p:nvPr/>
        </p:nvPicPr>
        <p:blipFill>
          <a:blip r:embed="rId2"/>
          <a:stretch>
            <a:fillRect/>
          </a:stretch>
        </p:blipFill>
        <p:spPr>
          <a:xfrm>
            <a:off x="10829199" y="0"/>
            <a:ext cx="1362801" cy="1155111"/>
          </a:xfrm>
          <a:prstGeom prst="rect">
            <a:avLst/>
          </a:prstGeom>
        </p:spPr>
      </p:pic>
    </p:spTree>
    <p:extLst>
      <p:ext uri="{BB962C8B-B14F-4D97-AF65-F5344CB8AC3E}">
        <p14:creationId xmlns:p14="http://schemas.microsoft.com/office/powerpoint/2010/main" val="4150527921"/>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795</TotalTime>
  <Words>3121</Words>
  <Application>Microsoft Office PowerPoint</Application>
  <PresentationFormat>Szélesvásznú</PresentationFormat>
  <Paragraphs>348</Paragraphs>
  <Slides>67</Slides>
  <Notes>1</Notes>
  <HiddenSlides>0</HiddenSlides>
  <MMClips>0</MMClips>
  <ScaleCrop>false</ScaleCrop>
  <HeadingPairs>
    <vt:vector size="6" baseType="variant">
      <vt:variant>
        <vt:lpstr>Használt betűtípusok</vt:lpstr>
      </vt:variant>
      <vt:variant>
        <vt:i4>7</vt:i4>
      </vt:variant>
      <vt:variant>
        <vt:lpstr>Téma</vt:lpstr>
      </vt:variant>
      <vt:variant>
        <vt:i4>1</vt:i4>
      </vt:variant>
      <vt:variant>
        <vt:lpstr>Diacímek</vt:lpstr>
      </vt:variant>
      <vt:variant>
        <vt:i4>67</vt:i4>
      </vt:variant>
    </vt:vector>
  </HeadingPairs>
  <TitlesOfParts>
    <vt:vector size="75" baseType="lpstr">
      <vt:lpstr>Microsoft YaHei</vt:lpstr>
      <vt:lpstr>Arial</vt:lpstr>
      <vt:lpstr>Arial Nova</vt:lpstr>
      <vt:lpstr>Calibri</vt:lpstr>
      <vt:lpstr>Calibri Light</vt:lpstr>
      <vt:lpstr>StarSymbol</vt:lpstr>
      <vt:lpstr>Wingdings</vt:lpstr>
      <vt:lpstr>Office-téma</vt:lpstr>
      <vt:lpstr>PowerPoint-bemutató</vt:lpstr>
      <vt:lpstr>About the three tests once more</vt:lpstr>
      <vt:lpstr>Contents</vt:lpstr>
      <vt:lpstr> 1. A reminder </vt:lpstr>
      <vt:lpstr>1. A reminder</vt:lpstr>
      <vt:lpstr>1. A reminder</vt:lpstr>
      <vt:lpstr>1. A reminder</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3. Cohesion vs coherence</vt:lpstr>
      <vt:lpstr>3. Cohesion vs coherence</vt:lpstr>
      <vt:lpstr>3. Cohesion vs coherence</vt:lpstr>
      <vt:lpstr>3. Cohesion vs coherence</vt:lpstr>
      <vt:lpstr>4. Cohesive devices</vt:lpstr>
      <vt:lpstr>4. Cohesive devices: Reference</vt:lpstr>
      <vt:lpstr>4. Cohesive devices: Reference</vt:lpstr>
      <vt:lpstr>4. Cohesive devices: Reference</vt:lpstr>
      <vt:lpstr>4. Cohesive devices: Reference</vt:lpstr>
      <vt:lpstr>4. Cohesive devices: Reference (pronouns)</vt:lpstr>
      <vt:lpstr>4. Cohesive devices: Substitution and ellipsis</vt:lpstr>
      <vt:lpstr>4. Cohesive devices: Substitution or ellipsis?</vt:lpstr>
      <vt:lpstr>PowerPoint-bemutató</vt:lpstr>
      <vt:lpstr>4. Cohesive devices: Substitution</vt:lpstr>
      <vt:lpstr>4. Cohesive devices: Substitution or ellipsis?</vt:lpstr>
      <vt:lpstr>PowerPoint-bemutató</vt:lpstr>
      <vt:lpstr>4. Cohesive devices: Ellipsis</vt:lpstr>
      <vt:lpstr>4. Cohesive devices: Substitution and ellipsis</vt:lpstr>
      <vt:lpstr>4. Cohesive devices: Substitution and ellipsis</vt:lpstr>
      <vt:lpstr>4. Cohesive devices: Lexical cohesion </vt:lpstr>
      <vt:lpstr>4. Cohesive devices: Lexical cohesion </vt:lpstr>
      <vt:lpstr>4. Cohesive devices: Lexical cohesion </vt:lpstr>
      <vt:lpstr>PowerPoint-bemutató</vt:lpstr>
      <vt:lpstr>PowerPoint-bemutató</vt:lpstr>
      <vt:lpstr>PowerPoint-bemutató</vt:lpstr>
      <vt:lpstr>PowerPoint-bemutató</vt:lpstr>
      <vt:lpstr>4. Cohesive devices: Lexical cohesion: Synonyms linking this text</vt:lpstr>
      <vt:lpstr>4. Cohesive devices: Lexical cohesion: Synonyms linking this text</vt:lpstr>
      <vt:lpstr>4. Cohesive devices: Lexical cohesion: Synonyms linking this text</vt:lpstr>
      <vt:lpstr>4. Cohesive devices: Lexical cohesion: Synonyms linking this text</vt:lpstr>
      <vt:lpstr>PowerPoint-bemutató</vt:lpstr>
      <vt:lpstr>PowerPoint-bemutató</vt:lpstr>
      <vt:lpstr>PowerPoint-bemutató</vt:lpstr>
      <vt:lpstr>PowerPoint-bemutató</vt:lpstr>
      <vt:lpstr>PowerPoint-bemutató</vt:lpstr>
      <vt:lpstr>PowerPoint-bemutató</vt:lpstr>
      <vt:lpstr>5. Linking words</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Thank you. Enjoy your day!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PowerPoint-bemutató</dc:title>
  <dc:creator>wallander7068</dc:creator>
  <cp:lastModifiedBy> </cp:lastModifiedBy>
  <cp:revision>66</cp:revision>
  <dcterms:created xsi:type="dcterms:W3CDTF">2017-02-12T18:48:17Z</dcterms:created>
  <dcterms:modified xsi:type="dcterms:W3CDTF">2018-02-12T20:30:38Z</dcterms:modified>
</cp:coreProperties>
</file>